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66"/>
  </p:notesMasterIdLst>
  <p:sldIdLst>
    <p:sldId id="256" r:id="rId3"/>
    <p:sldId id="257" r:id="rId4"/>
    <p:sldId id="258" r:id="rId5"/>
    <p:sldId id="293" r:id="rId6"/>
    <p:sldId id="285" r:id="rId7"/>
    <p:sldId id="292" r:id="rId8"/>
    <p:sldId id="294" r:id="rId9"/>
    <p:sldId id="295" r:id="rId10"/>
    <p:sldId id="296" r:id="rId11"/>
    <p:sldId id="344" r:id="rId12"/>
    <p:sldId id="337" r:id="rId13"/>
    <p:sldId id="333" r:id="rId14"/>
    <p:sldId id="335" r:id="rId15"/>
    <p:sldId id="336" r:id="rId16"/>
    <p:sldId id="338" r:id="rId17"/>
    <p:sldId id="340" r:id="rId18"/>
    <p:sldId id="341" r:id="rId19"/>
    <p:sldId id="349" r:id="rId20"/>
    <p:sldId id="351" r:id="rId21"/>
    <p:sldId id="346" r:id="rId22"/>
    <p:sldId id="354" r:id="rId23"/>
    <p:sldId id="347" r:id="rId24"/>
    <p:sldId id="353" r:id="rId25"/>
    <p:sldId id="355" r:id="rId26"/>
    <p:sldId id="356" r:id="rId27"/>
    <p:sldId id="357" r:id="rId28"/>
    <p:sldId id="384" r:id="rId29"/>
    <p:sldId id="385" r:id="rId30"/>
    <p:sldId id="386" r:id="rId31"/>
    <p:sldId id="388" r:id="rId32"/>
    <p:sldId id="389" r:id="rId33"/>
    <p:sldId id="390" r:id="rId34"/>
    <p:sldId id="393" r:id="rId35"/>
    <p:sldId id="394" r:id="rId36"/>
    <p:sldId id="434" r:id="rId37"/>
    <p:sldId id="395" r:id="rId38"/>
    <p:sldId id="396" r:id="rId39"/>
    <p:sldId id="403" r:id="rId40"/>
    <p:sldId id="404" r:id="rId41"/>
    <p:sldId id="405" r:id="rId42"/>
    <p:sldId id="440" r:id="rId43"/>
    <p:sldId id="397" r:id="rId44"/>
    <p:sldId id="400" r:id="rId45"/>
    <p:sldId id="401" r:id="rId46"/>
    <p:sldId id="437" r:id="rId47"/>
    <p:sldId id="438" r:id="rId48"/>
    <p:sldId id="439" r:id="rId49"/>
    <p:sldId id="441" r:id="rId50"/>
    <p:sldId id="442" r:id="rId51"/>
    <p:sldId id="472" r:id="rId52"/>
    <p:sldId id="471" r:id="rId53"/>
    <p:sldId id="476" r:id="rId54"/>
    <p:sldId id="477" r:id="rId55"/>
    <p:sldId id="478" r:id="rId56"/>
    <p:sldId id="479" r:id="rId57"/>
    <p:sldId id="480" r:id="rId58"/>
    <p:sldId id="482" r:id="rId59"/>
    <p:sldId id="483" r:id="rId60"/>
    <p:sldId id="484" r:id="rId61"/>
    <p:sldId id="485" r:id="rId62"/>
    <p:sldId id="488" r:id="rId63"/>
    <p:sldId id="473" r:id="rId64"/>
    <p:sldId id="297" r:id="rId65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36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0" y="52"/>
      </p:cViewPr>
      <p:guideLst>
        <p:guide orient="horz" pos="2213"/>
        <p:guide pos="36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&#20108;&#21512;&#20803;&#38899;&#20998;&#26512;1.1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1"/>
  <c:style val="2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lang="zh-CN" altLang="en-US" sz="12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图</a:t>
            </a:r>
            <a:r>
              <a:rPr lang="en-US" altLang="zh-CN" sz="12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3.3 </a:t>
            </a:r>
            <a:r>
              <a:rPr lang="zh-CN" altLang="en-US" sz="12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汉语母语者</a:t>
            </a:r>
            <a:r>
              <a:rPr lang="en-US" altLang="zh-CN" sz="12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ai[ai]</a:t>
            </a:r>
            <a:r>
              <a:rPr lang="zh-CN" altLang="en-US" sz="12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发音动程图</a:t>
            </a:r>
          </a:p>
        </c:rich>
      </c:tx>
      <c:layout>
        <c:manualLayout>
          <c:xMode val="edge"/>
          <c:yMode val="edge"/>
          <c:x val="0.26135583011271801"/>
          <c:y val="2.4993100787437408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9051690122320141E-3"/>
          <c:y val="0.1727928831209011"/>
          <c:w val="0.85840673064282902"/>
          <c:h val="0.64225028702640619"/>
        </c:manualLayout>
      </c:layout>
      <c:scatterChart>
        <c:scatterStyle val="smoothMarker"/>
        <c:varyColors val="1"/>
        <c:ser>
          <c:idx val="0"/>
          <c:order val="0"/>
          <c:tx>
            <c:strRef>
              <c:f>"a"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7098513744574504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ɑ[a]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[单元音分析数据.xlsx]夏涵涵!$B$21</c:f>
              <c:numCache>
                <c:formatCode>General</c:formatCode>
                <c:ptCount val="1"/>
                <c:pt idx="0">
                  <c:v>52.557272095188196</c:v>
                </c:pt>
              </c:numCache>
            </c:numRef>
          </c:xVal>
          <c:yVal>
            <c:numRef>
              <c:f>[单元音分析数据.xlsx]夏涵涵!$B$20</c:f>
              <c:numCache>
                <c:formatCode>General</c:formatCode>
                <c:ptCount val="1"/>
                <c:pt idx="0">
                  <c:v>93.346623872727505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5F-4DB6-BB54-122A7A54044C}"/>
            </c:ext>
          </c:extLst>
        </c:ser>
        <c:ser>
          <c:idx val="1"/>
          <c:order val="1"/>
          <c:tx>
            <c:strRef>
              <c:f>"o"</c:f>
              <c:strCache>
                <c:ptCount val="1"/>
                <c:pt idx="0">
                  <c:v>o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o[</a:t>
                    </a:r>
                    <a:r>
                      <a:rPr lang="en-US"/>
                      <a:t>o</a:t>
                    </a:r>
                    <a:r>
                      <a:rPr lang="en-US" altLang="zh-CN"/>
                      <a:t>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[单元音分析数据.xlsx]夏涵涵!$C$21</c:f>
              <c:numCache>
                <c:formatCode>General</c:formatCode>
                <c:ptCount val="1"/>
                <c:pt idx="0">
                  <c:v>23.134547824225699</c:v>
                </c:pt>
              </c:numCache>
            </c:numRef>
          </c:xVal>
          <c:yVal>
            <c:numRef>
              <c:f>[单元音分析数据.xlsx]夏涵涵!$C$20</c:f>
              <c:numCache>
                <c:formatCode>General</c:formatCode>
                <c:ptCount val="1"/>
                <c:pt idx="0">
                  <c:v>62.353464440779895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55F-4DB6-BB54-122A7A54044C}"/>
            </c:ext>
          </c:extLst>
        </c:ser>
        <c:ser>
          <c:idx val="2"/>
          <c:order val="2"/>
          <c:tx>
            <c:strRef>
              <c:f>"e"</c:f>
              <c:strCache>
                <c:ptCount val="1"/>
                <c:pt idx="0">
                  <c:v>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</a:t>
                    </a:r>
                    <a:r>
                      <a:rPr lang="en-US" altLang="zh-CN"/>
                      <a:t>[ɣ]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[单元音分析数据.xlsx]夏涵涵!$D$21</c:f>
              <c:numCache>
                <c:formatCode>General</c:formatCode>
                <c:ptCount val="1"/>
                <c:pt idx="0">
                  <c:v>39.314895792786473</c:v>
                </c:pt>
              </c:numCache>
            </c:numRef>
          </c:xVal>
          <c:yVal>
            <c:numRef>
              <c:f>[单元音分析数据.xlsx]夏涵涵!$D$20</c:f>
              <c:numCache>
                <c:formatCode>General</c:formatCode>
                <c:ptCount val="1"/>
                <c:pt idx="0">
                  <c:v>58.347241268362666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55F-4DB6-BB54-122A7A54044C}"/>
            </c:ext>
          </c:extLst>
        </c:ser>
        <c:ser>
          <c:idx val="3"/>
          <c:order val="3"/>
          <c:tx>
            <c:strRef>
              <c:f>"i"</c:f>
              <c:strCache>
                <c:ptCount val="1"/>
                <c:pt idx="0">
                  <c:v>i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5.2608505041648402E-3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i[</a:t>
                    </a:r>
                    <a:r>
                      <a:rPr lang="en-US"/>
                      <a:t>i</a:t>
                    </a:r>
                    <a:r>
                      <a:rPr lang="en-US" altLang="zh-CN"/>
                      <a:t>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10009206892016299"/>
                      <c:h val="7.562472599736959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[单元音分析数据.xlsx]夏涵涵!$E$21</c:f>
              <c:numCache>
                <c:formatCode>General</c:formatCode>
                <c:ptCount val="1"/>
                <c:pt idx="0">
                  <c:v>80.673576443700469</c:v>
                </c:pt>
              </c:numCache>
            </c:numRef>
          </c:xVal>
          <c:yVal>
            <c:numRef>
              <c:f>[单元音分析数据.xlsx]夏涵涵!$E$20</c:f>
              <c:numCache>
                <c:formatCode>General</c:formatCode>
                <c:ptCount val="1"/>
                <c:pt idx="0">
                  <c:v>28.759220421370401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755F-4DB6-BB54-122A7A54044C}"/>
            </c:ext>
          </c:extLst>
        </c:ser>
        <c:ser>
          <c:idx val="4"/>
          <c:order val="4"/>
          <c:tx>
            <c:strRef>
              <c:f>"u"</c:f>
              <c:strCache>
                <c:ptCount val="1"/>
                <c:pt idx="0">
                  <c:v>u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u</a:t>
                    </a:r>
                    <a:r>
                      <a:rPr lang="en-US" altLang="zh-CN"/>
                      <a:t>[u]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[单元音分析数据.xlsx]夏涵涵!$F$21</c:f>
              <c:numCache>
                <c:formatCode>General</c:formatCode>
                <c:ptCount val="1"/>
                <c:pt idx="0">
                  <c:v>30.750228394099405</c:v>
                </c:pt>
              </c:numCache>
            </c:numRef>
          </c:xVal>
          <c:yVal>
            <c:numRef>
              <c:f>[单元音分析数据.xlsx]夏涵涵!$F$20</c:f>
              <c:numCache>
                <c:formatCode>General</c:formatCode>
                <c:ptCount val="1"/>
                <c:pt idx="0">
                  <c:v>45.598894563395895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755F-4DB6-BB54-122A7A54044C}"/>
            </c:ext>
          </c:extLst>
        </c:ser>
        <c:ser>
          <c:idx val="5"/>
          <c:order val="5"/>
          <c:tx>
            <c:strRef>
              <c:f>"y"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ü</a:t>
                    </a:r>
                    <a:r>
                      <a:rPr lang="en-US" altLang="zh-CN"/>
                      <a:t>[</a:t>
                    </a:r>
                    <a:r>
                      <a:rPr lang="en-US"/>
                      <a:t>y</a:t>
                    </a:r>
                    <a:r>
                      <a:rPr lang="en-US" altLang="zh-CN"/>
                      <a:t>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[单元音分析数据.xlsx]夏涵涵!$G$21</c:f>
              <c:numCache>
                <c:formatCode>General</c:formatCode>
                <c:ptCount val="1"/>
                <c:pt idx="0">
                  <c:v>73.532492349831983</c:v>
                </c:pt>
              </c:numCache>
            </c:numRef>
          </c:xVal>
          <c:yVal>
            <c:numRef>
              <c:f>[单元音分析数据.xlsx]夏涵涵!$G$20</c:f>
              <c:numCache>
                <c:formatCode>General</c:formatCode>
                <c:ptCount val="1"/>
                <c:pt idx="0">
                  <c:v>32.943366019440184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755F-4DB6-BB54-122A7A54044C}"/>
            </c:ext>
          </c:extLst>
        </c:ser>
        <c:ser>
          <c:idx val="6"/>
          <c:order val="6"/>
          <c:tx>
            <c:strRef>
              <c:f>[单元音分析数据.xlsx]夏涵涵!$H$6</c:f>
              <c:strCache>
                <c:ptCount val="1"/>
                <c:pt idx="0">
                  <c:v>ɿ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i[</a:t>
                    </a:r>
                    <a:r>
                      <a:rPr lang="en-US"/>
                      <a:t>ɿ</a:t>
                    </a:r>
                    <a:r>
                      <a:rPr lang="en-US" altLang="zh-CN"/>
                      <a:t>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[单元音分析数据.xlsx]夏涵涵!$H$21</c:f>
              <c:numCache>
                <c:formatCode>General</c:formatCode>
                <c:ptCount val="1"/>
                <c:pt idx="0">
                  <c:v>54.794343604179019</c:v>
                </c:pt>
              </c:numCache>
            </c:numRef>
          </c:xVal>
          <c:yVal>
            <c:numRef>
              <c:f>[单元音分析数据.xlsx]夏涵涵!$H$20</c:f>
              <c:numCache>
                <c:formatCode>General</c:formatCode>
                <c:ptCount val="1"/>
                <c:pt idx="0">
                  <c:v>46.569298545336899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755F-4DB6-BB54-122A7A54044C}"/>
            </c:ext>
          </c:extLst>
        </c:ser>
        <c:ser>
          <c:idx val="7"/>
          <c:order val="7"/>
          <c:tx>
            <c:strRef>
              <c:f>[单元音分析数据.xlsx]夏涵涵!$I$6</c:f>
              <c:strCache>
                <c:ptCount val="1"/>
                <c:pt idx="0">
                  <c:v>ʅ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i[</a:t>
                    </a:r>
                    <a:r>
                      <a:rPr lang="en-US"/>
                      <a:t>ʅ</a:t>
                    </a:r>
                    <a:r>
                      <a:rPr lang="en-US" altLang="zh-CN"/>
                      <a:t>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[单元音分析数据.xlsx]夏涵涵!$I$21</c:f>
              <c:numCache>
                <c:formatCode>General</c:formatCode>
                <c:ptCount val="1"/>
                <c:pt idx="0">
                  <c:v>63.936954587796173</c:v>
                </c:pt>
              </c:numCache>
            </c:numRef>
          </c:xVal>
          <c:yVal>
            <c:numRef>
              <c:f>[单元音分析数据.xlsx]夏涵涵!$I$20</c:f>
              <c:numCache>
                <c:formatCode>General</c:formatCode>
                <c:ptCount val="1"/>
                <c:pt idx="0">
                  <c:v>49.834878252267075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755F-4DB6-BB54-122A7A54044C}"/>
            </c:ext>
          </c:extLst>
        </c:ser>
        <c:ser>
          <c:idx val="8"/>
          <c:order val="8"/>
          <c:tx>
            <c:strRef>
              <c:f>"er"</c:f>
              <c:strCache>
                <c:ptCount val="1"/>
                <c:pt idx="0">
                  <c:v>er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7098513744574504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er</a:t>
                    </a:r>
                    <a:r>
                      <a:rPr lang="en-US" altLang="zh-CN"/>
                      <a:t>[ɚ]</a:t>
                    </a:r>
                  </a:p>
                </c:rich>
              </c:tx>
              <c:dLblPos val="t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[单元音分析数据.xlsx]夏涵涵!$J$21</c:f>
              <c:numCache>
                <c:formatCode>General</c:formatCode>
                <c:ptCount val="1"/>
                <c:pt idx="0">
                  <c:v>48.812169069134086</c:v>
                </c:pt>
              </c:numCache>
            </c:numRef>
          </c:xVal>
          <c:yVal>
            <c:numRef>
              <c:f>[单元音分析数据.xlsx]夏涵涵!$J$20</c:f>
              <c:numCache>
                <c:formatCode>General</c:formatCode>
                <c:ptCount val="1"/>
                <c:pt idx="0">
                  <c:v>78.573283616354473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755F-4DB6-BB54-122A7A54044C}"/>
            </c:ext>
          </c:extLst>
        </c:ser>
        <c:ser>
          <c:idx val="9"/>
          <c:order val="9"/>
          <c:tx>
            <c:strRef>
              <c:f>"ai"</c:f>
              <c:strCache>
                <c:ptCount val="1"/>
                <c:pt idx="0">
                  <c:v>ai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8.7156566320494358E-2"/>
                  <c:y val="-5.3195560658247223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/>
                      <a:t>时点</a:t>
                    </a:r>
                    <a:r>
                      <a:rPr lang="en-US" altLang="zh-CN"/>
                      <a:t>1</a:t>
                    </a:r>
                  </a:p>
                </c:rich>
              </c:tx>
              <c:dLblPos val="r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755F-4DB6-BB54-122A7A54044C}"/>
                </c:ext>
              </c:extLst>
            </c:dLbl>
            <c:dLbl>
              <c:idx val="8"/>
              <c:layout>
                <c:manualLayout>
                  <c:x val="5.1308942969940811E-2"/>
                  <c:y val="-3.638754932047350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ɑi[ai]</a:t>
                    </a:r>
                  </a:p>
                </c:rich>
              </c:tx>
              <c:dLblPos val="r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755F-4DB6-BB54-122A7A54044C}"/>
                </c:ext>
              </c:extLst>
            </c:dLbl>
            <c:dLbl>
              <c:idx val="10"/>
              <c:layout>
                <c:manualLayout>
                  <c:x val="-5.416064151439462E-2"/>
                  <c:y val="-9.3953310371220844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/>
                      <a:t>时点</a:t>
                    </a:r>
                    <a:r>
                      <a:rPr lang="en-US" altLang="zh-CN"/>
                      <a:t>11</a:t>
                    </a:r>
                  </a:p>
                </c:rich>
              </c:tx>
              <c:dLblPos val="r"/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755F-4DB6-BB54-122A7A54044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[二合元音分析1.13.xlsx]夏涵涵!$C$19:$C$29</c:f>
              <c:numCache>
                <c:formatCode>General</c:formatCode>
                <c:ptCount val="11"/>
                <c:pt idx="0">
                  <c:v>61.618550259725403</c:v>
                </c:pt>
                <c:pt idx="1">
                  <c:v>64.732964176104488</c:v>
                </c:pt>
                <c:pt idx="2">
                  <c:v>67.587931546442476</c:v>
                </c:pt>
                <c:pt idx="3">
                  <c:v>69.789565822054769</c:v>
                </c:pt>
                <c:pt idx="4">
                  <c:v>74.765388034044364</c:v>
                </c:pt>
                <c:pt idx="5">
                  <c:v>77.561905407822422</c:v>
                </c:pt>
                <c:pt idx="6">
                  <c:v>79.225055517680346</c:v>
                </c:pt>
                <c:pt idx="7">
                  <c:v>81.313410357075881</c:v>
                </c:pt>
                <c:pt idx="8">
                  <c:v>84.880486581917907</c:v>
                </c:pt>
                <c:pt idx="9">
                  <c:v>87.154551130144171</c:v>
                </c:pt>
                <c:pt idx="10">
                  <c:v>88.368026789939805</c:v>
                </c:pt>
              </c:numCache>
            </c:numRef>
          </c:xVal>
          <c:yVal>
            <c:numRef>
              <c:f>[二合元音分析1.13.xlsx]夏涵涵!$C$6:$C$16</c:f>
              <c:numCache>
                <c:formatCode>General</c:formatCode>
                <c:ptCount val="11"/>
                <c:pt idx="0">
                  <c:v>93.2916624514815</c:v>
                </c:pt>
                <c:pt idx="1">
                  <c:v>94.9071755338706</c:v>
                </c:pt>
                <c:pt idx="2">
                  <c:v>95.017959465080637</c:v>
                </c:pt>
                <c:pt idx="3">
                  <c:v>94.225786099825569</c:v>
                </c:pt>
                <c:pt idx="4">
                  <c:v>92.4058392831503</c:v>
                </c:pt>
                <c:pt idx="5">
                  <c:v>90.384801761144004</c:v>
                </c:pt>
                <c:pt idx="6">
                  <c:v>87.544650024348158</c:v>
                </c:pt>
                <c:pt idx="7">
                  <c:v>84.208252617875004</c:v>
                </c:pt>
                <c:pt idx="8">
                  <c:v>80.265816072532388</c:v>
                </c:pt>
                <c:pt idx="9">
                  <c:v>76.711743136398283</c:v>
                </c:pt>
                <c:pt idx="10">
                  <c:v>73.233003950828902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755F-4DB6-BB54-122A7A54044C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axId val="114940544"/>
        <c:axId val="122827520"/>
      </c:scatterChart>
      <c:valAx>
        <c:axId val="114940544"/>
        <c:scaling>
          <c:orientation val="maxMin"/>
          <c:max val="10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V1</a:t>
                </a:r>
              </a:p>
            </c:rich>
          </c:tx>
          <c:layout>
            <c:manualLayout>
              <c:xMode val="edge"/>
              <c:yMode val="edge"/>
              <c:x val="2.8740728031757295E-2"/>
              <c:y val="7.9500467513711426E-2"/>
            </c:manualLayout>
          </c:layout>
          <c:overlay val="1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cross"/>
        <c:tickLblPos val="nextTo"/>
        <c:crossAx val="122827520"/>
        <c:crosses val="autoZero"/>
        <c:crossBetween val="midCat"/>
        <c:majorUnit val="10"/>
      </c:valAx>
      <c:valAx>
        <c:axId val="122827520"/>
        <c:scaling>
          <c:orientation val="maxMin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V2</a:t>
                </a:r>
              </a:p>
            </c:rich>
          </c:tx>
          <c:layout>
            <c:manualLayout>
              <c:xMode val="edge"/>
              <c:yMode val="edge"/>
              <c:x val="0.95172958042877842"/>
              <c:y val="0.88234415552494083"/>
            </c:manualLayout>
          </c:layout>
          <c:overlay val="1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cross"/>
        <c:tickLblPos val="nextTo"/>
        <c:crossAx val="114940544"/>
        <c:crosses val="autoZero"/>
        <c:crossBetween val="midCat"/>
        <c:min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382217545705572E-2"/>
          <c:y val="0.89456378781236234"/>
        </c:manualLayout>
      </c:layout>
      <c:overlay val="1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1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67BC-BC70-47E3-9920-B32EAADB9F16}" type="datetimeFigureOut">
              <a:rPr lang="zh-CN" altLang="en-US" smtClean="0"/>
              <a:pPr/>
              <a:t>2022/2/14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8958-0A5F-41DA-A109-3DA1F62D05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/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/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3340100" y="711200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 userDrawn="1"/>
        </p:nvSpPr>
        <p:spPr>
          <a:xfrm>
            <a:off x="3340100" y="857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en-US" altLang="zh-CN" sz="315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9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800" b="1">
                <a:solidFill>
                  <a:schemeClr val="bg1"/>
                </a:solidFill>
                <a:uFillTx/>
                <a:latin typeface="Times New Roman" panose="02020603050405020304" charset="0"/>
                <a:cs typeface="+mn-ea"/>
                <a:sym typeface="+mn-lt"/>
              </a:endParaRPr>
            </a:p>
          </p:txBody>
        </p:sp>
      </p:grpSp>
      <p:sp>
        <p:nvSpPr>
          <p:cNvPr id="6" name="内容占位符 7"/>
          <p:cNvSpPr>
            <a:spLocks noGrp="1"/>
          </p:cNvSpPr>
          <p:nvPr userDrawn="1"/>
        </p:nvSpPr>
        <p:spPr>
          <a:xfrm>
            <a:off x="3467100" y="984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endParaRPr lang="zh-CN" altLang="en-US" sz="315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315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32626" y="4165857"/>
            <a:ext cx="6669949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6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第一讲 绪论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8415" y="580390"/>
            <a:ext cx="7758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8800" b="1" dirty="0">
                <a:solidFill>
                  <a:schemeClr val="bg1"/>
                </a:solidFill>
                <a:latin typeface="+mn-ea"/>
              </a:rPr>
              <a:t>中文信息处理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773944" y="2372239"/>
            <a:ext cx="2848841" cy="2848843"/>
            <a:chOff x="2187137" y="1779179"/>
            <a:chExt cx="2136631" cy="2136632"/>
          </a:xfrm>
        </p:grpSpPr>
        <p:sp>
          <p:nvSpPr>
            <p:cNvPr id="9" name="Oval 40"/>
            <p:cNvSpPr/>
            <p:nvPr/>
          </p:nvSpPr>
          <p:spPr bwMode="auto">
            <a:xfrm>
              <a:off x="2187137" y="1779179"/>
              <a:ext cx="2136631" cy="213663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3200" dirty="0">
                <a:cs typeface="+mn-ea"/>
                <a:sym typeface="+mn-lt"/>
              </a:endParaRPr>
            </a:p>
          </p:txBody>
        </p:sp>
        <p:sp>
          <p:nvSpPr>
            <p:cNvPr id="10" name="TextBox 41"/>
            <p:cNvSpPr txBox="1"/>
            <p:nvPr/>
          </p:nvSpPr>
          <p:spPr>
            <a:xfrm>
              <a:off x="2519675" y="3041537"/>
              <a:ext cx="1471557" cy="346249"/>
            </a:xfrm>
            <a:prstGeom prst="rect">
              <a:avLst/>
            </a:prstGeom>
            <a:noFill/>
            <a:effectLst/>
          </p:spPr>
          <p:txBody>
            <a:bodyPr wrap="none" anchor="ctr" anchorCtr="1"/>
            <a:lstStyle/>
            <a:p>
              <a:pPr algn="ctr"/>
              <a:r>
                <a:rPr lang="zh-CN" altLang="en-US" sz="11500" b="1" spc="-180" baseline="30000" dirty="0">
                  <a:solidFill>
                    <a:schemeClr val="bg1"/>
                  </a:solidFill>
                  <a:cs typeface="+mn-ea"/>
                  <a:sym typeface="+mn-lt"/>
                </a:rPr>
                <a:t>中文</a:t>
              </a:r>
            </a:p>
          </p:txBody>
        </p:sp>
        <p:grpSp>
          <p:nvGrpSpPr>
            <p:cNvPr id="11" name="Group 44"/>
            <p:cNvGrpSpPr/>
            <p:nvPr/>
          </p:nvGrpSpPr>
          <p:grpSpPr bwMode="auto">
            <a:xfrm>
              <a:off x="3726551" y="1859017"/>
              <a:ext cx="159810" cy="130216"/>
              <a:chOff x="184" y="144"/>
              <a:chExt cx="297" cy="242"/>
            </a:xfrm>
            <a:solidFill>
              <a:schemeClr val="bg1"/>
            </a:solidFill>
            <a:effectLst/>
          </p:grpSpPr>
          <p:sp>
            <p:nvSpPr>
              <p:cNvPr id="13" name="Freeform: Shape 46"/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4" name="Freeform: Shape 47"/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5" name="Freeform: Shape 48"/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6" name="Freeform: Shape 51"/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9" name="Freeform: Shape 55"/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0" name="Freeform: Shape 56"/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1" name="Freeform: Shape 57"/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2" name="Freeform: Shape 58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3" name="Freeform: Shape 59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4" name="Freeform: Shape 60"/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5" name="Freeform: Shape 61"/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6" name="Freeform: Shape 62"/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27" name="Freeform: Shape 63"/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622678" y="1169549"/>
            <a:ext cx="2848841" cy="2848843"/>
            <a:chOff x="2464314" y="1152910"/>
            <a:chExt cx="2136631" cy="2136632"/>
          </a:xfrm>
        </p:grpSpPr>
        <p:sp>
          <p:nvSpPr>
            <p:cNvPr id="28" name="Oval 40"/>
            <p:cNvSpPr/>
            <p:nvPr/>
          </p:nvSpPr>
          <p:spPr bwMode="auto">
            <a:xfrm>
              <a:off x="2464314" y="1152910"/>
              <a:ext cx="2136631" cy="213663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3200" dirty="0">
                <a:cs typeface="+mn-ea"/>
                <a:sym typeface="+mn-lt"/>
              </a:endParaRPr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2771135" y="2256677"/>
              <a:ext cx="1471557" cy="346249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Autofit/>
            </a:bodyPr>
            <a:lstStyle/>
            <a:p>
              <a:pPr algn="ctr"/>
              <a:r>
                <a:rPr lang="zh-CN" altLang="en-US" sz="8000" b="1" spc="-180" baseline="30000" dirty="0">
                  <a:solidFill>
                    <a:schemeClr val="bg1"/>
                  </a:solidFill>
                  <a:cs typeface="+mn-ea"/>
                  <a:sym typeface="+mn-lt"/>
                </a:rPr>
                <a:t>信息处理</a:t>
              </a:r>
            </a:p>
          </p:txBody>
        </p:sp>
        <p:grpSp>
          <p:nvGrpSpPr>
            <p:cNvPr id="31" name="Group 44"/>
            <p:cNvGrpSpPr/>
            <p:nvPr/>
          </p:nvGrpSpPr>
          <p:grpSpPr bwMode="auto">
            <a:xfrm>
              <a:off x="3726551" y="1859017"/>
              <a:ext cx="159810" cy="130216"/>
              <a:chOff x="184" y="144"/>
              <a:chExt cx="297" cy="242"/>
            </a:xfrm>
            <a:solidFill>
              <a:schemeClr val="bg1"/>
            </a:solidFill>
            <a:effectLst/>
          </p:grpSpPr>
          <p:sp>
            <p:nvSpPr>
              <p:cNvPr id="32" name="Freeform: Shape 46"/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3" name="Freeform: Shape 47"/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4" name="Freeform: Shape 48"/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5" name="Freeform: Shape 51"/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6" name="Freeform: Shape 55"/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7" name="Freeform: Shape 56"/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8" name="Freeform: Shape 57"/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39" name="Freeform: Shape 58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40" name="Freeform: Shape 59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41" name="Freeform: Shape 60"/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42" name="Freeform: Shape 61"/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53" name="Freeform: Shape 62"/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54" name="Freeform: Shape 63"/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320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思考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786765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857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中文的表现形式有哪些？即，在什么样的场合会看到、用到中文。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书本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报纸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电脑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电视字幕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讲课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说梦话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唱歌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归纳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791845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857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charset="0"/>
              <a:buChar char="Ø"/>
            </a:pPr>
            <a:r>
              <a:rPr lang="zh-CN" altLang="en-US" sz="44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从载体的角度观察，以上种种形式的中文，可以归纳为两种类型。</a:t>
            </a:r>
            <a:endParaRPr lang="zh-CN" altLang="en-US" sz="36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457200" lvl="1" indent="0">
              <a:buFont typeface="Wingdings" panose="05000000000000000000" charset="0"/>
              <a:buNone/>
            </a:pPr>
            <a:endParaRPr lang="en-US" altLang="zh-CN" sz="315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4145" y="2560320"/>
            <a:ext cx="3288665" cy="2273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tx1"/>
                </a:solidFill>
              </a:rPr>
              <a:t>[</a:t>
            </a:r>
            <a:r>
              <a:rPr lang="zh-CN" altLang="en-US" sz="4400" b="1">
                <a:solidFill>
                  <a:schemeClr val="tx1"/>
                </a:solidFill>
              </a:rPr>
              <a:t>视觉符号</a:t>
            </a:r>
            <a:r>
              <a:rPr lang="en-US" altLang="zh-CN" sz="4400" b="1">
                <a:solidFill>
                  <a:schemeClr val="tx1"/>
                </a:solidFill>
              </a:rPr>
              <a:t>]</a:t>
            </a:r>
            <a:endParaRPr lang="zh-CN" altLang="en-US" sz="4400" b="1">
              <a:solidFill>
                <a:schemeClr val="tx1"/>
              </a:solidFill>
            </a:endParaRPr>
          </a:p>
          <a:p>
            <a:pPr algn="ctr"/>
            <a:r>
              <a:rPr lang="zh-CN" altLang="en-US" sz="4400" b="1">
                <a:solidFill>
                  <a:schemeClr val="tx1"/>
                </a:solidFill>
              </a:rPr>
              <a:t>书面文本</a:t>
            </a:r>
          </a:p>
        </p:txBody>
      </p:sp>
      <p:sp>
        <p:nvSpPr>
          <p:cNvPr id="9" name="矩形 8"/>
          <p:cNvSpPr/>
          <p:nvPr/>
        </p:nvSpPr>
        <p:spPr>
          <a:xfrm>
            <a:off x="7940675" y="2560320"/>
            <a:ext cx="3288665" cy="2273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tx1"/>
                </a:solidFill>
              </a:rPr>
              <a:t>[</a:t>
            </a:r>
            <a:r>
              <a:rPr lang="zh-CN" altLang="en-US" sz="4400" b="1">
                <a:solidFill>
                  <a:schemeClr val="tx1"/>
                </a:solidFill>
              </a:rPr>
              <a:t>听觉符号</a:t>
            </a:r>
            <a:r>
              <a:rPr lang="en-US" altLang="zh-CN" sz="4400" b="1">
                <a:solidFill>
                  <a:schemeClr val="tx1"/>
                </a:solidFill>
              </a:rPr>
              <a:t>]</a:t>
            </a:r>
            <a:endParaRPr lang="zh-CN" altLang="en-US" sz="4400" b="1">
              <a:solidFill>
                <a:schemeClr val="tx1"/>
              </a:solidFill>
            </a:endParaRPr>
          </a:p>
          <a:p>
            <a:pPr algn="ctr"/>
            <a:r>
              <a:rPr lang="zh-CN" altLang="en-US" sz="4400" b="1">
                <a:solidFill>
                  <a:schemeClr val="tx1"/>
                </a:solidFill>
              </a:rPr>
              <a:t>口语语音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06500" y="1852930"/>
            <a:ext cx="10889615" cy="376364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2" name="矩形 1"/>
          <p:cNvSpPr/>
          <p:nvPr/>
        </p:nvSpPr>
        <p:spPr>
          <a:xfrm>
            <a:off x="7389495" y="1852930"/>
            <a:ext cx="3532505" cy="739775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69365" y="1863090"/>
            <a:ext cx="10826750" cy="3780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注意：本领域的信息特指</a:t>
            </a:r>
            <a:r>
              <a:rPr lang="zh-CN" altLang="en-US" sz="4000" b="1">
                <a:solidFill>
                  <a:srgbClr val="FF0000"/>
                </a:solidFill>
                <a:uFillTx/>
                <a:latin typeface="Times New Roman" panose="02020603050405020304" charset="0"/>
              </a:rPr>
              <a:t>电子化、数字化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的信息。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本领域的信息处理，是指电子计算机发明和使用以后，利用计算机处理文字、语音信息。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小总结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86430" y="1921510"/>
            <a:ext cx="8693150" cy="292163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15970" y="2290445"/>
            <a:ext cx="8434070" cy="218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4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中文信息处理：</a:t>
            </a:r>
          </a:p>
          <a:p>
            <a:pPr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计算机发明以后，利用电子计算机及其相关设备处理中文的语音和文字信息</a:t>
            </a:r>
            <a:r>
              <a:rPr lang="zh-CN" sz="31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延伸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791845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857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什么是中文？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现代汉语普通话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方言？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少数民族语言？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古汉语？古文字？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少数民族古文献？</a:t>
            </a:r>
          </a:p>
          <a:p>
            <a:pPr lvl="0">
              <a:buFont typeface="Wingdings" panose="05000000000000000000" charset="0"/>
              <a:buChar char="Ø"/>
            </a:pPr>
            <a:r>
              <a:rPr lang="zh-CN" altLang="en-US" sz="411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都可以被定义进去，成为中文信息处理的不同侧面。只不过是定义的宽严而已。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思考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324485"/>
            <a:ext cx="8775065" cy="63119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410845"/>
            <a:ext cx="8702675" cy="6139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什么是</a:t>
            </a:r>
            <a:r>
              <a:rPr lang="en-US" alt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处理</a:t>
            </a:r>
            <a:r>
              <a:rPr lang="en-US" alt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？日常生活中哪些活动需要对中文信息进行处理？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印书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打字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电话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情况汇报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文章赏析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4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  <a:endParaRPr lang="zh-CN" sz="4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sz="48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411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归纳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121920"/>
            <a:ext cx="8775065" cy="66078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187325"/>
            <a:ext cx="8775065" cy="624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信息处理技术的分类</a:t>
            </a:r>
            <a:r>
              <a:rPr lang="en-US" alt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——</a:t>
            </a:r>
            <a:r>
              <a:rPr lang="zh-CN" altLang="en-US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谍战的类比</a:t>
            </a:r>
            <a:endParaRPr lang="zh-CN" sz="48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411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9" name="图片 8" descr="timgBOQH11F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830" y="1559560"/>
            <a:ext cx="3462020" cy="5008245"/>
          </a:xfrm>
          <a:prstGeom prst="rect">
            <a:avLst/>
          </a:prstGeom>
        </p:spPr>
      </p:pic>
      <p:pic>
        <p:nvPicPr>
          <p:cNvPr id="11" name="图片 10" descr="timgTIBEBP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5" y="1550035"/>
            <a:ext cx="3578225" cy="501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归纳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121920"/>
            <a:ext cx="8775065" cy="66078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187325"/>
            <a:ext cx="8775065" cy="624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信息处理技术的分类</a:t>
            </a:r>
            <a:r>
              <a:rPr lang="en-US" altLang="zh-CN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谍战的类比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获取</a:t>
            </a:r>
            <a:r>
              <a:rPr lang="en-US" altLang="zh-CN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&gt;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存储</a:t>
            </a:r>
            <a:r>
              <a:rPr lang="en-US" altLang="zh-CN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&gt;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分析</a:t>
            </a:r>
            <a:r>
              <a:rPr lang="en-US" altLang="zh-CN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&gt;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传递</a:t>
            </a:r>
            <a:endParaRPr lang="zh-CN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411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8" name="图片 7" descr="tim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00" y="2331720"/>
            <a:ext cx="8468360" cy="399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55345" y="1101725"/>
            <a:ext cx="5431790" cy="713740"/>
            <a:chOff x="4382979" y="1504678"/>
            <a:chExt cx="3352605" cy="323075"/>
          </a:xfrm>
        </p:grpSpPr>
        <p:sp>
          <p:nvSpPr>
            <p:cNvPr id="3" name="Hexagon 5"/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4" name="Hexagon 13"/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marL="0" marR="0" lvl="0" indent="0" algn="l" defTabSz="12192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课程简介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5345" y="2095500"/>
            <a:ext cx="5431790" cy="713740"/>
            <a:chOff x="4382979" y="2088714"/>
            <a:chExt cx="3352605" cy="323075"/>
          </a:xfrm>
        </p:grpSpPr>
        <p:sp>
          <p:nvSpPr>
            <p:cNvPr id="6" name="Hexagon 6"/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7" name="Hexagon 14"/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l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55345" y="3089275"/>
            <a:ext cx="5431790" cy="716915"/>
            <a:chOff x="4382979" y="2671497"/>
            <a:chExt cx="3352605" cy="324329"/>
          </a:xfrm>
        </p:grpSpPr>
        <p:sp>
          <p:nvSpPr>
            <p:cNvPr id="9" name="Hexagon 7"/>
            <p:cNvSpPr/>
            <p:nvPr/>
          </p:nvSpPr>
          <p:spPr bwMode="auto">
            <a:xfrm>
              <a:off x="4382979" y="2671497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10" name="Hexagon 15"/>
            <p:cNvSpPr/>
            <p:nvPr/>
          </p:nvSpPr>
          <p:spPr bwMode="auto">
            <a:xfrm>
              <a:off x="4850312" y="2672751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ctr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发展史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5345" y="4086225"/>
            <a:ext cx="5431790" cy="720090"/>
            <a:chOff x="4382979" y="3254279"/>
            <a:chExt cx="3352605" cy="325583"/>
          </a:xfrm>
        </p:grpSpPr>
        <p:sp>
          <p:nvSpPr>
            <p:cNvPr id="12" name="Hexagon 8"/>
            <p:cNvSpPr/>
            <p:nvPr/>
          </p:nvSpPr>
          <p:spPr bwMode="auto">
            <a:xfrm>
              <a:off x="4382979" y="3254279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13" name="Hexagon 16"/>
            <p:cNvSpPr/>
            <p:nvPr/>
          </p:nvSpPr>
          <p:spPr bwMode="auto">
            <a:xfrm>
              <a:off x="4850312" y="3256787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ctr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工作内容</a:t>
              </a:r>
            </a:p>
          </p:txBody>
        </p:sp>
      </p:grpSp>
      <p:grpSp>
        <p:nvGrpSpPr>
          <p:cNvPr id="14" name="Group 18"/>
          <p:cNvGrpSpPr/>
          <p:nvPr/>
        </p:nvGrpSpPr>
        <p:grpSpPr>
          <a:xfrm>
            <a:off x="6461073" y="1870740"/>
            <a:ext cx="2807020" cy="3129857"/>
            <a:chOff x="4693878" y="-802178"/>
            <a:chExt cx="2807022" cy="3129860"/>
          </a:xfrm>
        </p:grpSpPr>
        <p:sp>
          <p:nvSpPr>
            <p:cNvPr id="15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Group 20"/>
            <p:cNvGrpSpPr/>
            <p:nvPr/>
          </p:nvGrpSpPr>
          <p:grpSpPr>
            <a:xfrm>
              <a:off x="5337811" y="126843"/>
              <a:ext cx="1525906" cy="1101091"/>
              <a:chOff x="5342543" y="123862"/>
              <a:chExt cx="1525906" cy="1101091"/>
            </a:xfrm>
          </p:grpSpPr>
          <p:sp>
            <p:nvSpPr>
              <p:cNvPr id="20" name="Freeform: Shape 22"/>
              <p:cNvSpPr>
                <a:spLocks noChangeAspect="1"/>
              </p:cNvSpPr>
              <p:nvPr/>
            </p:nvSpPr>
            <p:spPr bwMode="auto">
              <a:xfrm>
                <a:off x="5816888" y="123862"/>
                <a:ext cx="567690" cy="567691"/>
              </a:xfrm>
              <a:custGeom>
                <a:avLst/>
                <a:gdLst>
                  <a:gd name="connsiteX0" fmla="*/ 158750 w 508000"/>
                  <a:gd name="connsiteY0" fmla="*/ 345281 h 508000"/>
                  <a:gd name="connsiteX1" fmla="*/ 158750 w 508000"/>
                  <a:gd name="connsiteY1" fmla="*/ 377031 h 508000"/>
                  <a:gd name="connsiteX2" fmla="*/ 349250 w 508000"/>
                  <a:gd name="connsiteY2" fmla="*/ 377031 h 508000"/>
                  <a:gd name="connsiteX3" fmla="*/ 349250 w 508000"/>
                  <a:gd name="connsiteY3" fmla="*/ 345281 h 508000"/>
                  <a:gd name="connsiteX4" fmla="*/ 99219 w 508000"/>
                  <a:gd name="connsiteY4" fmla="*/ 257969 h 508000"/>
                  <a:gd name="connsiteX5" fmla="*/ 416719 w 508000"/>
                  <a:gd name="connsiteY5" fmla="*/ 257969 h 508000"/>
                  <a:gd name="connsiteX6" fmla="*/ 416719 w 508000"/>
                  <a:gd name="connsiteY6" fmla="*/ 285750 h 508000"/>
                  <a:gd name="connsiteX7" fmla="*/ 99219 w 508000"/>
                  <a:gd name="connsiteY7" fmla="*/ 285750 h 508000"/>
                  <a:gd name="connsiteX8" fmla="*/ 99219 w 508000"/>
                  <a:gd name="connsiteY8" fmla="*/ 186531 h 508000"/>
                  <a:gd name="connsiteX9" fmla="*/ 416719 w 508000"/>
                  <a:gd name="connsiteY9" fmla="*/ 186531 h 508000"/>
                  <a:gd name="connsiteX10" fmla="*/ 416719 w 508000"/>
                  <a:gd name="connsiteY10" fmla="*/ 218281 h 508000"/>
                  <a:gd name="connsiteX11" fmla="*/ 99219 w 508000"/>
                  <a:gd name="connsiteY11" fmla="*/ 218281 h 508000"/>
                  <a:gd name="connsiteX12" fmla="*/ 130969 w 508000"/>
                  <a:gd name="connsiteY12" fmla="*/ 127000 h 508000"/>
                  <a:gd name="connsiteX13" fmla="*/ 377032 w 508000"/>
                  <a:gd name="connsiteY13" fmla="*/ 127000 h 508000"/>
                  <a:gd name="connsiteX14" fmla="*/ 377032 w 508000"/>
                  <a:gd name="connsiteY14" fmla="*/ 158750 h 508000"/>
                  <a:gd name="connsiteX15" fmla="*/ 130969 w 508000"/>
                  <a:gd name="connsiteY15" fmla="*/ 158750 h 508000"/>
                  <a:gd name="connsiteX16" fmla="*/ 130969 w 508000"/>
                  <a:gd name="connsiteY16" fmla="*/ 59531 h 508000"/>
                  <a:gd name="connsiteX17" fmla="*/ 377032 w 508000"/>
                  <a:gd name="connsiteY17" fmla="*/ 59531 h 508000"/>
                  <a:gd name="connsiteX18" fmla="*/ 377032 w 508000"/>
                  <a:gd name="connsiteY18" fmla="*/ 99219 h 508000"/>
                  <a:gd name="connsiteX19" fmla="*/ 130969 w 508000"/>
                  <a:gd name="connsiteY19" fmla="*/ 99219 h 508000"/>
                  <a:gd name="connsiteX20" fmla="*/ 99219 w 508000"/>
                  <a:gd name="connsiteY20" fmla="*/ 27781 h 508000"/>
                  <a:gd name="connsiteX21" fmla="*/ 31750 w 508000"/>
                  <a:gd name="connsiteY21" fmla="*/ 317500 h 508000"/>
                  <a:gd name="connsiteX22" fmla="*/ 480219 w 508000"/>
                  <a:gd name="connsiteY22" fmla="*/ 317500 h 508000"/>
                  <a:gd name="connsiteX23" fmla="*/ 416719 w 508000"/>
                  <a:gd name="connsiteY23" fmla="*/ 27781 h 508000"/>
                  <a:gd name="connsiteX24" fmla="*/ 59531 w 508000"/>
                  <a:gd name="connsiteY24" fmla="*/ 0 h 508000"/>
                  <a:gd name="connsiteX25" fmla="*/ 448469 w 508000"/>
                  <a:gd name="connsiteY25" fmla="*/ 0 h 508000"/>
                  <a:gd name="connsiteX26" fmla="*/ 508000 w 508000"/>
                  <a:gd name="connsiteY26" fmla="*/ 317500 h 508000"/>
                  <a:gd name="connsiteX27" fmla="*/ 480219 w 508000"/>
                  <a:gd name="connsiteY27" fmla="*/ 508000 h 508000"/>
                  <a:gd name="connsiteX28" fmla="*/ 31750 w 508000"/>
                  <a:gd name="connsiteY28" fmla="*/ 508000 h 508000"/>
                  <a:gd name="connsiteX29" fmla="*/ 0 w 508000"/>
                  <a:gd name="connsiteY29" fmla="*/ 3175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8000" h="508000">
                    <a:moveTo>
                      <a:pt x="158750" y="345281"/>
                    </a:moveTo>
                    <a:lnTo>
                      <a:pt x="158750" y="377031"/>
                    </a:lnTo>
                    <a:lnTo>
                      <a:pt x="349250" y="377031"/>
                    </a:lnTo>
                    <a:lnTo>
                      <a:pt x="349250" y="345281"/>
                    </a:lnTo>
                    <a:close/>
                    <a:moveTo>
                      <a:pt x="99219" y="257969"/>
                    </a:moveTo>
                    <a:lnTo>
                      <a:pt x="416719" y="257969"/>
                    </a:lnTo>
                    <a:lnTo>
                      <a:pt x="416719" y="285750"/>
                    </a:lnTo>
                    <a:lnTo>
                      <a:pt x="99219" y="285750"/>
                    </a:lnTo>
                    <a:close/>
                    <a:moveTo>
                      <a:pt x="99219" y="186531"/>
                    </a:moveTo>
                    <a:lnTo>
                      <a:pt x="416719" y="186531"/>
                    </a:lnTo>
                    <a:lnTo>
                      <a:pt x="416719" y="218281"/>
                    </a:lnTo>
                    <a:lnTo>
                      <a:pt x="99219" y="218281"/>
                    </a:lnTo>
                    <a:close/>
                    <a:moveTo>
                      <a:pt x="130969" y="127000"/>
                    </a:moveTo>
                    <a:lnTo>
                      <a:pt x="377032" y="127000"/>
                    </a:lnTo>
                    <a:lnTo>
                      <a:pt x="377032" y="158750"/>
                    </a:lnTo>
                    <a:lnTo>
                      <a:pt x="130969" y="158750"/>
                    </a:lnTo>
                    <a:close/>
                    <a:moveTo>
                      <a:pt x="130969" y="59531"/>
                    </a:moveTo>
                    <a:lnTo>
                      <a:pt x="377032" y="59531"/>
                    </a:lnTo>
                    <a:lnTo>
                      <a:pt x="377032" y="99219"/>
                    </a:lnTo>
                    <a:lnTo>
                      <a:pt x="130969" y="99219"/>
                    </a:lnTo>
                    <a:close/>
                    <a:moveTo>
                      <a:pt x="99219" y="27781"/>
                    </a:moveTo>
                    <a:lnTo>
                      <a:pt x="31750" y="317500"/>
                    </a:lnTo>
                    <a:lnTo>
                      <a:pt x="480219" y="317500"/>
                    </a:lnTo>
                    <a:lnTo>
                      <a:pt x="416719" y="27781"/>
                    </a:lnTo>
                    <a:close/>
                    <a:moveTo>
                      <a:pt x="59531" y="0"/>
                    </a:moveTo>
                    <a:lnTo>
                      <a:pt x="448469" y="0"/>
                    </a:lnTo>
                    <a:lnTo>
                      <a:pt x="508000" y="317500"/>
                    </a:lnTo>
                    <a:lnTo>
                      <a:pt x="480219" y="508000"/>
                    </a:lnTo>
                    <a:lnTo>
                      <a:pt x="31750" y="508000"/>
                    </a:lnTo>
                    <a:lnTo>
                      <a:pt x="0" y="3175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5342543" y="883958"/>
                <a:ext cx="1525906" cy="34099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  纲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55345" y="5086350"/>
            <a:ext cx="5431790" cy="720090"/>
            <a:chOff x="4382979" y="3254279"/>
            <a:chExt cx="3352605" cy="325583"/>
          </a:xfrm>
        </p:grpSpPr>
        <p:sp>
          <p:nvSpPr>
            <p:cNvPr id="22" name="Hexagon 8"/>
            <p:cNvSpPr/>
            <p:nvPr/>
          </p:nvSpPr>
          <p:spPr bwMode="auto">
            <a:xfrm>
              <a:off x="4382979" y="3254279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121920" tIns="60960" rIns="121920" bIns="60960" anchor="ctr" anchorCtr="1" forceAA="0" compatLnSpc="1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3" name="Hexagon 16"/>
            <p:cNvSpPr/>
            <p:nvPr/>
          </p:nvSpPr>
          <p:spPr bwMode="auto">
            <a:xfrm>
              <a:off x="4850312" y="3256787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Autofit/>
            </a:bodyPr>
            <a:lstStyle/>
            <a:p>
              <a:pPr lvl="0" algn="ctr" defTabSz="1219200">
                <a:lnSpc>
                  <a:spcPct val="120000"/>
                </a:lnSpc>
                <a:defRPr/>
              </a:pPr>
              <a:r>
                <a: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课程思路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36345" y="786765"/>
            <a:ext cx="10889615" cy="569722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210" y="857885"/>
            <a:ext cx="10827385" cy="56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中文信息处理是用计算机对汉语的形、音、义等语言文字信息进行的加工和操作，包括对字、词、短语、句、篇章的输入、输出、识别、转换、压缩、存储、检索、分析、理解和生成等各方面的处理技术。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                  ——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《计算机科学技术百科全书》，清华大学出版社，</a:t>
            </a:r>
            <a:r>
              <a:rPr lang="en-US" altLang="zh-CN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1998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是一门与计算机科学、数学、信息学、</a:t>
            </a:r>
            <a:r>
              <a:rPr lang="zh-CN" altLang="en-US" b="1" dirty="0">
                <a:solidFill>
                  <a:srgbClr val="C00000"/>
                </a:solidFill>
                <a:uFillTx/>
                <a:latin typeface="Times New Roman" panose="02020603050405020304" charset="0"/>
                <a:sym typeface="+mn-ea"/>
              </a:rPr>
              <a:t>语言学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、声学等多种学科相关联的综合性学科。</a:t>
            </a:r>
            <a:endParaRPr lang="zh-CN" altLang="en-US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4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36345" y="786765"/>
            <a:ext cx="10889615" cy="569722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210" y="857885"/>
            <a:ext cx="10827385" cy="56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计算语言学（Computational Linguistics）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自然语言处理（</a:t>
            </a:r>
            <a:r>
              <a:rPr lang="en-US" altLang="zh-CN" b="1" dirty="0">
                <a:solidFill>
                  <a:srgbClr val="C00000"/>
                </a:solidFill>
                <a:uFillTx/>
                <a:latin typeface="Times New Roman" panose="02020603050405020304" charset="0"/>
              </a:rPr>
              <a:t>N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atural </a:t>
            </a:r>
            <a:r>
              <a:rPr lang="en-US" altLang="zh-CN" b="1" dirty="0">
                <a:solidFill>
                  <a:srgbClr val="C00000"/>
                </a:solidFill>
                <a:uFillTx/>
                <a:latin typeface="Times New Roman" panose="02020603050405020304" charset="0"/>
              </a:rPr>
              <a:t>L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anguage </a:t>
            </a:r>
            <a:r>
              <a:rPr lang="en-US" altLang="zh-CN" b="1" dirty="0">
                <a:solidFill>
                  <a:srgbClr val="C00000"/>
                </a:solidFill>
                <a:uFillTx/>
                <a:latin typeface="Times New Roman" panose="02020603050405020304" charset="0"/>
              </a:rPr>
              <a:t>P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rocessing ）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自然语言理解（</a:t>
            </a:r>
            <a:r>
              <a:rPr lang="en-US" altLang="zh-CN" b="1" dirty="0">
                <a:solidFill>
                  <a:srgbClr val="C00000"/>
                </a:solidFill>
                <a:uFillTx/>
                <a:latin typeface="Times New Roman" panose="02020603050405020304" charset="0"/>
                <a:sym typeface="+mn-ea"/>
              </a:rPr>
              <a:t>N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atural </a:t>
            </a:r>
            <a:r>
              <a:rPr lang="en-US" altLang="zh-CN" b="1" dirty="0">
                <a:solidFill>
                  <a:srgbClr val="C00000"/>
                </a:solidFill>
                <a:uFillTx/>
                <a:latin typeface="Times New Roman" panose="02020603050405020304" charset="0"/>
                <a:sym typeface="+mn-ea"/>
              </a:rPr>
              <a:t>L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anguage </a:t>
            </a:r>
            <a:r>
              <a:rPr lang="en-US" altLang="zh-CN" b="1" dirty="0">
                <a:solidFill>
                  <a:srgbClr val="FF0000"/>
                </a:solidFill>
                <a:uFillTx/>
                <a:latin typeface="Times New Roman" panose="02020603050405020304" charset="0"/>
                <a:sym typeface="+mn-ea"/>
              </a:rPr>
              <a:t>U</a:t>
            </a:r>
            <a:r>
              <a:rPr lang="en-US" altLang="zh-CN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nderstanding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中文信息处理（Chinese </a:t>
            </a:r>
            <a:r>
              <a:rPr lang="en-US" altLang="zh-CN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I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nformation </a:t>
            </a:r>
            <a:r>
              <a:rPr lang="en-US" altLang="zh-CN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P</a:t>
            </a: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rocessing ）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四个术语的外延重叠度很高。本课程并不严格区分这四个概念。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11910" y="205740"/>
            <a:ext cx="10077450" cy="644715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-11430" y="419735"/>
            <a:ext cx="10827385" cy="56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2" name="椭圆​​ 6"/>
          <p:cNvSpPr/>
          <p:nvPr/>
        </p:nvSpPr>
        <p:spPr>
          <a:xfrm>
            <a:off x="8953500" y="3280410"/>
            <a:ext cx="614045" cy="76200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4197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​​ 9"/>
          <p:cNvSpPr/>
          <p:nvPr/>
        </p:nvSpPr>
        <p:spPr>
          <a:xfrm flipV="1">
            <a:off x="8104505" y="5203190"/>
            <a:ext cx="1115695" cy="125730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​​ 10"/>
          <p:cNvSpPr/>
          <p:nvPr/>
        </p:nvSpPr>
        <p:spPr>
          <a:xfrm flipV="1">
            <a:off x="3629025" y="5243830"/>
            <a:ext cx="1184910" cy="126000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​​ 2"/>
          <p:cNvSpPr/>
          <p:nvPr/>
        </p:nvSpPr>
        <p:spPr>
          <a:xfrm>
            <a:off x="8426450" y="1283970"/>
            <a:ext cx="1667510" cy="1996440"/>
          </a:xfrm>
          <a:custGeom>
            <a:avLst/>
            <a:gdLst/>
            <a:ahLst/>
            <a:cxnLst/>
            <a:rect l="l" t="t" r="r" b="b"/>
            <a:pathLst>
              <a:path w="1944132" h="2448272">
                <a:moveTo>
                  <a:pt x="972066" y="0"/>
                </a:moveTo>
                <a:cubicBezTo>
                  <a:pt x="1508923" y="0"/>
                  <a:pt x="1944132" y="435209"/>
                  <a:pt x="1944132" y="972066"/>
                </a:cubicBezTo>
                <a:cubicBezTo>
                  <a:pt x="1944132" y="1465344"/>
                  <a:pt x="1576711" y="1872807"/>
                  <a:pt x="1100480" y="1934684"/>
                </a:cubicBezTo>
                <a:lnTo>
                  <a:pt x="972066" y="2448272"/>
                </a:lnTo>
                <a:lnTo>
                  <a:pt x="843652" y="1934684"/>
                </a:lnTo>
                <a:cubicBezTo>
                  <a:pt x="367421" y="1872807"/>
                  <a:pt x="0" y="1465344"/>
                  <a:pt x="0" y="972066"/>
                </a:cubicBezTo>
                <a:cubicBezTo>
                  <a:pt x="0" y="435209"/>
                  <a:pt x="435209" y="0"/>
                  <a:pt x="972066" y="0"/>
                </a:cubicBezTo>
                <a:close/>
              </a:path>
            </a:pathLst>
          </a:cu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​​ 2"/>
          <p:cNvSpPr/>
          <p:nvPr/>
        </p:nvSpPr>
        <p:spPr>
          <a:xfrm>
            <a:off x="6916420" y="857885"/>
            <a:ext cx="3492000" cy="4284000"/>
          </a:xfrm>
          <a:custGeom>
            <a:avLst/>
            <a:gdLst/>
            <a:ahLst/>
            <a:cxnLst/>
            <a:rect l="l" t="t" r="r" b="b"/>
            <a:pathLst>
              <a:path w="1944132" h="2448272">
                <a:moveTo>
                  <a:pt x="972066" y="0"/>
                </a:moveTo>
                <a:cubicBezTo>
                  <a:pt x="1508923" y="0"/>
                  <a:pt x="1944132" y="435209"/>
                  <a:pt x="1944132" y="972066"/>
                </a:cubicBezTo>
                <a:cubicBezTo>
                  <a:pt x="1944132" y="1465344"/>
                  <a:pt x="1576711" y="1872807"/>
                  <a:pt x="1100480" y="1934684"/>
                </a:cubicBezTo>
                <a:lnTo>
                  <a:pt x="972066" y="2448272"/>
                </a:lnTo>
                <a:lnTo>
                  <a:pt x="843652" y="1934684"/>
                </a:lnTo>
                <a:cubicBezTo>
                  <a:pt x="367421" y="1872807"/>
                  <a:pt x="0" y="1465344"/>
                  <a:pt x="0" y="972066"/>
                </a:cubicBezTo>
                <a:cubicBezTo>
                  <a:pt x="0" y="435209"/>
                  <a:pt x="435209" y="0"/>
                  <a:pt x="972066" y="0"/>
                </a:cubicBezTo>
                <a:close/>
              </a:path>
            </a:pathLst>
          </a:cu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​​ 16"/>
          <p:cNvSpPr>
            <a:spLocks noChangeArrowheads="1"/>
          </p:cNvSpPr>
          <p:nvPr/>
        </p:nvSpPr>
        <p:spPr bwMode="auto">
          <a:xfrm>
            <a:off x="8635527" y="1746571"/>
            <a:ext cx="1249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大数据</a:t>
            </a:r>
          </a:p>
        </p:txBody>
      </p:sp>
      <p:sp>
        <p:nvSpPr>
          <p:cNvPr id="16" name="椭圆​​ 2"/>
          <p:cNvSpPr/>
          <p:nvPr/>
        </p:nvSpPr>
        <p:spPr>
          <a:xfrm>
            <a:off x="2357755" y="959485"/>
            <a:ext cx="3726815" cy="4243705"/>
          </a:xfrm>
          <a:custGeom>
            <a:avLst/>
            <a:gdLst/>
            <a:ahLst/>
            <a:cxnLst/>
            <a:rect l="l" t="t" r="r" b="b"/>
            <a:pathLst>
              <a:path w="1944132" h="2448272">
                <a:moveTo>
                  <a:pt x="972066" y="0"/>
                </a:moveTo>
                <a:cubicBezTo>
                  <a:pt x="1508923" y="0"/>
                  <a:pt x="1944132" y="435209"/>
                  <a:pt x="1944132" y="972066"/>
                </a:cubicBezTo>
                <a:cubicBezTo>
                  <a:pt x="1944132" y="1465344"/>
                  <a:pt x="1576711" y="1872807"/>
                  <a:pt x="1100480" y="1934684"/>
                </a:cubicBezTo>
                <a:lnTo>
                  <a:pt x="972066" y="2448272"/>
                </a:lnTo>
                <a:lnTo>
                  <a:pt x="843652" y="1934684"/>
                </a:lnTo>
                <a:cubicBezTo>
                  <a:pt x="367421" y="1872807"/>
                  <a:pt x="0" y="1465344"/>
                  <a:pt x="0" y="972066"/>
                </a:cubicBezTo>
                <a:cubicBezTo>
                  <a:pt x="0" y="435209"/>
                  <a:pt x="435209" y="0"/>
                  <a:pt x="972066" y="0"/>
                </a:cubicBezTo>
                <a:close/>
              </a:path>
            </a:pathLst>
          </a:cu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​​ 16"/>
          <p:cNvSpPr>
            <a:spLocks noChangeArrowheads="1"/>
          </p:cNvSpPr>
          <p:nvPr/>
        </p:nvSpPr>
        <p:spPr bwMode="auto">
          <a:xfrm>
            <a:off x="7143277" y="2137731"/>
            <a:ext cx="14020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网络</a:t>
            </a:r>
          </a:p>
        </p:txBody>
      </p:sp>
      <p:sp>
        <p:nvSpPr>
          <p:cNvPr id="39" name="矩形​​ 16"/>
          <p:cNvSpPr>
            <a:spLocks noChangeArrowheads="1"/>
          </p:cNvSpPr>
          <p:nvPr/>
        </p:nvSpPr>
        <p:spPr bwMode="auto">
          <a:xfrm>
            <a:off x="3215802" y="2137731"/>
            <a:ext cx="20116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计算机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3727014" y="5702215"/>
            <a:ext cx="15862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1950-94</a:t>
            </a:r>
          </a:p>
        </p:txBody>
      </p:sp>
      <p:sp>
        <p:nvSpPr>
          <p:cNvPr id="41" name="TextBox 10"/>
          <p:cNvSpPr txBox="1"/>
          <p:nvPr/>
        </p:nvSpPr>
        <p:spPr>
          <a:xfrm>
            <a:off x="8696524" y="3485430"/>
            <a:ext cx="139763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</a:p>
        </p:txBody>
      </p:sp>
      <p:sp>
        <p:nvSpPr>
          <p:cNvPr id="42" name="TextBox 10"/>
          <p:cNvSpPr txBox="1"/>
          <p:nvPr/>
        </p:nvSpPr>
        <p:spPr>
          <a:xfrm>
            <a:off x="7756724" y="562474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1994-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93165" y="282575"/>
            <a:ext cx="10815320" cy="641667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210" y="857885"/>
            <a:ext cx="10827385" cy="56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2" name="图片 1" descr="timgT5U37ZB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3420745"/>
            <a:ext cx="3353435" cy="2140585"/>
          </a:xfrm>
          <a:prstGeom prst="rect">
            <a:avLst/>
          </a:prstGeom>
        </p:spPr>
      </p:pic>
      <p:sp>
        <p:nvSpPr>
          <p:cNvPr id="40" name="TextBox 10"/>
          <p:cNvSpPr txBox="1"/>
          <p:nvPr/>
        </p:nvSpPr>
        <p:spPr>
          <a:xfrm>
            <a:off x="1742639" y="5530765"/>
            <a:ext cx="267208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第一次科技革命</a:t>
            </a:r>
          </a:p>
        </p:txBody>
      </p:sp>
      <p:pic>
        <p:nvPicPr>
          <p:cNvPr id="3" name="图片 2" descr="timgYME56DE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40" y="1957705"/>
            <a:ext cx="3810000" cy="2428875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5969199" y="4517305"/>
            <a:ext cx="538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</a:p>
        </p:txBody>
      </p:sp>
      <p:pic>
        <p:nvPicPr>
          <p:cNvPr id="8" name="图片 7" descr="5e60d0e0tda625b74cd7e&amp;6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10" y="455295"/>
            <a:ext cx="3624580" cy="2269490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9012754" y="2724700"/>
            <a:ext cx="17106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 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13339" y="3216190"/>
            <a:ext cx="2672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第三次科技革命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3679" y="5008795"/>
            <a:ext cx="2672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第二次科技革命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2372559" y="5561245"/>
            <a:ext cx="1249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蒸汽机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210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3975100" cy="420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计算机产生，但互联网尚未普及的时代</a:t>
            </a:r>
            <a:endParaRPr lang="en-US" altLang="zh-CN" sz="35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1950-70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1970-90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2" name="图片 1" descr="9c16fdfaaf51f3def678c51492eef01f3b2979f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1045210"/>
            <a:ext cx="6758940" cy="5438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9114" y="4977045"/>
            <a:ext cx="350520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第一台计算机</a:t>
            </a:r>
          </a:p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，美国宾州大学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6710" y="1395095"/>
            <a:ext cx="5540375" cy="406844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410845" y="1515110"/>
            <a:ext cx="5476240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早期的工作重心：汉字编码。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取、存、分、传都以编码为前提。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5" name="图片 4" descr="u=2755205955,1808175556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20" y="1395095"/>
            <a:ext cx="6088380" cy="4067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210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编码的实质</a:t>
            </a:r>
            <a:endParaRPr lang="en-US" altLang="zh-CN" sz="35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3" name="图片 2" descr="timg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55" y="544195"/>
            <a:ext cx="6035040" cy="5998845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2129989" y="5526955"/>
            <a:ext cx="3027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学号就是一种编码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思考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324485"/>
            <a:ext cx="8775065" cy="63119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7613015" y="2016125"/>
            <a:ext cx="2728595" cy="78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13015" y="2867025"/>
            <a:ext cx="2728595" cy="78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412490" y="410845"/>
            <a:ext cx="8702675" cy="6139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在学号、身份证号的案例中，我们做了一个怎样的对应？</a:t>
            </a:r>
          </a:p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学生与数字的</a:t>
            </a:r>
            <a:r>
              <a:rPr lang="zh-CN" sz="4800" b="1">
                <a:solidFill>
                  <a:srgbClr val="FF0000"/>
                </a:solidFill>
                <a:uFillTx/>
                <a:latin typeface="Times New Roman" panose="02020603050405020304" charset="0"/>
              </a:rPr>
              <a:t>一一对应</a:t>
            </a:r>
          </a:p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公民与数字的</a:t>
            </a:r>
            <a:r>
              <a:rPr lang="zh-CN" sz="4800" b="1">
                <a:solidFill>
                  <a:srgbClr val="FF0000"/>
                </a:solidFill>
                <a:uFillTx/>
                <a:latin typeface="Times New Roman" panose="02020603050405020304" charset="0"/>
              </a:rPr>
              <a:t>一一对应</a:t>
            </a:r>
          </a:p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文本编码就是字符与计算机符号的一一对应。</a:t>
            </a:r>
          </a:p>
          <a:p>
            <a:pPr lvl="1">
              <a:buFont typeface="Wingdings" panose="05000000000000000000" charset="0"/>
              <a:buChar char="Ø"/>
            </a:pPr>
            <a:endParaRPr lang="zh-CN" altLang="en-US" sz="411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bldLvl="0" animBg="1"/>
      <p:bldP spid="9" grpId="1" animBg="1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2890" y="1676400"/>
            <a:ext cx="10754360" cy="372046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pic>
        <p:nvPicPr>
          <p:cNvPr id="8" name="图片 7" descr="timg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90" y="635000"/>
            <a:ext cx="8580755" cy="5588000"/>
          </a:xfrm>
          <a:prstGeom prst="rect">
            <a:avLst/>
          </a:prstGeom>
        </p:spPr>
      </p:pic>
      <p:sp>
        <p:nvSpPr>
          <p:cNvPr id="12" name="内容占位符 7"/>
          <p:cNvSpPr>
            <a:spLocks noGrp="1"/>
          </p:cNvSpPr>
          <p:nvPr/>
        </p:nvSpPr>
        <p:spPr>
          <a:xfrm>
            <a:off x="360045" y="1782445"/>
            <a:ext cx="3255645" cy="2647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英文与汉字系统的编码差异</a:t>
            </a:r>
            <a:endParaRPr lang="en-US" altLang="zh-CN" sz="35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2083634" y="4785910"/>
            <a:ext cx="14414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210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两个策略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A</a:t>
            </a: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、增加码位数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B</a:t>
            </a: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、汉字分级</a:t>
            </a:r>
            <a:endParaRPr lang="en-US" altLang="zh-CN" sz="30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http://www.mamicode.com/info-detail-1943788.html（编码发展历史）</a:t>
            </a:r>
          </a:p>
          <a:p>
            <a:pPr>
              <a:buFont typeface="Wingdings" panose="05000000000000000000" charset="0"/>
              <a:buChar char="Ø"/>
            </a:pP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ASCII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&gt;GB2312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1981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&gt;Unicode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1994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热情似火的万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</a:t>
            </a:r>
            <a:r>
              <a:rPr lang="en-US" altLang="zh-CN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奔腾年代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侯敏（</a:t>
            </a:r>
            <a:r>
              <a:rPr lang="en-US" altLang="zh-CN" sz="3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1999</a:t>
            </a:r>
            <a:r>
              <a:rPr lang="zh-CN" altLang="en-US" sz="3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）：计算语言学与汉语自动分析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1.文本处理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其他工作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俄汉机器翻译（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1959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</a:t>
            </a:r>
          </a:p>
          <a:p>
            <a:pPr lvl="3">
              <a:buFont typeface="Wingdings" panose="05000000000000000000" charset="0"/>
              <a:buChar char="Ø"/>
            </a:pP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748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工程（汉字信息处理系统工程，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1974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汉化</a:t>
            </a:r>
            <a:r>
              <a:rPr lang="en-US" altLang="zh-CN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DOS</a:t>
            </a: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系统：</a:t>
            </a:r>
            <a:r>
              <a:rPr lang="en-US" altLang="zh-CN" sz="2500" b="1" dirty="0" err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CCDOS</a:t>
            </a:r>
            <a:endParaRPr lang="zh-CN" altLang="en-US" sz="2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3">
              <a:buFont typeface="Wingdings" panose="05000000000000000000" charset="0"/>
              <a:buChar char="Ø"/>
            </a:pPr>
            <a:endParaRPr lang="zh-CN" altLang="en-US" sz="2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3">
              <a:buFont typeface="Wingdings" panose="05000000000000000000" charset="0"/>
              <a:buChar char="Ø"/>
            </a:pPr>
            <a:endParaRPr lang="zh-CN" altLang="en-US" sz="2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语料库建设（开始）</a:t>
            </a:r>
          </a:p>
          <a:p>
            <a:pPr lvl="3">
              <a:buFont typeface="Wingdings" panose="05000000000000000000" charset="0"/>
              <a:buChar char="Ø"/>
            </a:pPr>
            <a:endParaRPr lang="zh-CN" altLang="en-US" sz="2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中文文本分词（规则方法）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部分的句法、语义处理（规则方法）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4652645" cy="70167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36980" y="419735"/>
            <a:ext cx="5602605" cy="701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The Good Old Days</a:t>
            </a:r>
            <a:endParaRPr lang="en-US" altLang="zh-CN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3" name="图片 2" descr="20121026134229984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353820"/>
            <a:ext cx="4356735" cy="4766945"/>
          </a:xfrm>
          <a:prstGeom prst="rect">
            <a:avLst/>
          </a:prstGeom>
        </p:spPr>
      </p:pic>
      <p:pic>
        <p:nvPicPr>
          <p:cNvPr id="5" name="图片 4" descr="timgBQEGX5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1353820"/>
            <a:ext cx="5559425" cy="4767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83634" y="6194340"/>
            <a:ext cx="1659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7382392" y="6194340"/>
            <a:ext cx="23171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UC-DOS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5550535" cy="5805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.语音处理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示波器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语图仪（sound spectrograph）</a:t>
            </a:r>
            <a:endParaRPr lang="zh-CN" altLang="en-US" sz="2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语音采集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语音输出</a:t>
            </a: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2" name="图片 1" descr="timg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0" y="640715"/>
            <a:ext cx="5567680" cy="580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5550535" cy="5805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.语音处理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示波器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语图仪（sound spectrograph）</a:t>
            </a:r>
            <a:endParaRPr lang="zh-CN" altLang="en-US" sz="2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10" y="786765"/>
            <a:ext cx="6687185" cy="505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94615"/>
            <a:ext cx="10816590" cy="671195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553845" y="645160"/>
            <a:ext cx="10401935" cy="566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54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44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44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.语音处理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语音分析</a:t>
            </a:r>
          </a:p>
          <a:p>
            <a:pPr lvl="3">
              <a:buFont typeface="Wingdings" panose="05000000000000000000" charset="0"/>
              <a:buChar char="Ø"/>
            </a:pPr>
            <a:r>
              <a:rPr lang="en-US" altLang="zh-CN" sz="3600" b="1" dirty="0" err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Matlab</a:t>
            </a: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示例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语音合成</a:t>
            </a:r>
          </a:p>
          <a:p>
            <a:pPr lvl="3">
              <a:buFont typeface="Wingdings" panose="05000000000000000000" charset="0"/>
              <a:buChar char="Ø"/>
            </a:pPr>
            <a:r>
              <a:rPr lang="en-US" altLang="zh-CN" sz="3600" b="1" dirty="0" err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Praat</a:t>
            </a: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示例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语音识别</a:t>
            </a: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5" name="图片 4" descr="aec379310a55b3197995d0b741a98226cefc17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35" y="1746250"/>
            <a:ext cx="5986145" cy="336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94615"/>
            <a:ext cx="10816590" cy="671195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553845" y="645160"/>
            <a:ext cx="4481195" cy="556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计算机时代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.语音处理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相关技术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快速傅里叶变换（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FFT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1960s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线性预测（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LPC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，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1970s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隐马尔科夫模型（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HMM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，</a:t>
            </a:r>
            <a:r>
              <a:rPr lang="en-US" altLang="zh-CN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1980s</a:t>
            </a:r>
            <a:r>
              <a:rPr lang="zh-CN" altLang="en-US" sz="2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</a:t>
            </a: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80" y="216535"/>
            <a:ext cx="5659755" cy="316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图表 3"/>
          <p:cNvGraphicFramePr/>
          <p:nvPr/>
        </p:nvGraphicFramePr>
        <p:xfrm>
          <a:off x="6304280" y="3453765"/>
          <a:ext cx="5659755" cy="3344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20470" y="1010920"/>
            <a:ext cx="10827385" cy="483679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1283335"/>
            <a:ext cx="10748010" cy="4669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网络发展史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美国信息高速公路法案（</a:t>
            </a:r>
            <a:r>
              <a:rPr lang="en-US" altLang="zh-CN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1992</a:t>
            </a: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，阿尔·戈尔）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范围广、速度快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中国加入国际互联网络（</a:t>
            </a:r>
            <a:r>
              <a:rPr lang="en-US" altLang="zh-CN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1994</a:t>
            </a:r>
            <a:r>
              <a:rPr lang="zh-CN" altLang="en-US" sz="3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互联网给中文信息处理带来的变化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425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大量、便捷的中文信息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425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统计的方法逐渐重获青睐</a:t>
            </a:r>
          </a:p>
          <a:p>
            <a:pPr lvl="2">
              <a:buFont typeface="Wingdings" panose="05000000000000000000" charset="0"/>
              <a:buChar char="Ø"/>
            </a:pPr>
            <a:endParaRPr lang="zh-CN" altLang="en-US" sz="3425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思考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324485"/>
            <a:ext cx="8775065" cy="63119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410845"/>
            <a:ext cx="8377555" cy="614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规则派</a:t>
            </a:r>
            <a:r>
              <a:rPr lang="en-US" alt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Vs</a:t>
            </a:r>
            <a:r>
              <a:rPr lang="zh-CN" altLang="en-US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统计派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普通话中，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二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与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两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的区别？如何让机器正确填写以下片段？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人转很有意思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/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你我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人要团结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/__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斤肉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/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这件事过去十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年了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/__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千年后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/__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零零八年奥运会</a:t>
            </a:r>
            <a:endParaRPr lang="zh-CN" altLang="en-US" sz="4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sz="48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411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归纳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324485"/>
            <a:ext cx="8775065" cy="63119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410845"/>
            <a:ext cx="8377555" cy="614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sz="48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规则派：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rule1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：基数末尾、十位用二，不用两。十二、二十三、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*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十两、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*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两十五。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rule2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：基数词百位以上，都可以用。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rule3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：单个序数，同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rule1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。第二、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*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第两、初二、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*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初两。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rule4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：数量名结构，度量衡以外，用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两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，不用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二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。两张桌子、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*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二张桌子。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rule5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：度量衡做量词时，可以用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两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，也可以用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二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。两米、二米</a:t>
            </a:r>
          </a:p>
          <a:p>
            <a:pPr marL="457200" lvl="1" indent="0">
              <a:buNone/>
            </a:pP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11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统计派：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观察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二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、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两</a:t>
            </a:r>
            <a:r>
              <a:rPr lang="en-US" altLang="zh-CN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在所有已知文本中的搭配，然后照抄。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09804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课程性质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20110" y="2098040"/>
            <a:ext cx="2417445" cy="1898015"/>
            <a:chOff x="676275" y="1709058"/>
            <a:chExt cx="1543050" cy="1105719"/>
          </a:xfrm>
        </p:grpSpPr>
        <p:sp>
          <p:nvSpPr>
            <p:cNvPr id="30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课程目标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43320" y="2098040"/>
            <a:ext cx="2417445" cy="1898015"/>
            <a:chOff x="676275" y="1709058"/>
            <a:chExt cx="1543050" cy="1105719"/>
          </a:xfrm>
        </p:grpSpPr>
        <p:sp>
          <p:nvSpPr>
            <p:cNvPr id="3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教材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066530" y="2098040"/>
            <a:ext cx="2417445" cy="1898015"/>
            <a:chOff x="676275" y="1709058"/>
            <a:chExt cx="1543050" cy="1105719"/>
          </a:xfrm>
        </p:grpSpPr>
        <p:sp>
          <p:nvSpPr>
            <p:cNvPr id="39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考核方式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结论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324485"/>
            <a:ext cx="8775065" cy="63119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410845"/>
            <a:ext cx="8377555" cy="614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规则派的优点：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4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如果规则完备，可生成所有合格的片段，避免所有不合格的片段。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规则派的缺点：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45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需要语言学专业人士参与总结。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统计派的优点：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4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无需语言学专业人士参与。让机器做匹配即可。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9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统计派的缺点：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4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从理论上说，出错的可能性总是有的。</a:t>
            </a:r>
          </a:p>
          <a:p>
            <a:pPr lvl="0">
              <a:buFont typeface="Wingdings" panose="05000000000000000000" charset="0"/>
              <a:buChar char="Ø"/>
            </a:pPr>
            <a:r>
              <a:rPr lang="zh-CN" altLang="en-US" sz="359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互联网带来的大量数据是统计派占上风的根源。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4652645" cy="70167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36980" y="419735"/>
            <a:ext cx="5602605" cy="701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The Good Old Days</a:t>
            </a:r>
            <a:endParaRPr lang="en-US" altLang="zh-CN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7609" y="5845090"/>
            <a:ext cx="16789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WPS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7823082" y="6151795"/>
            <a:ext cx="288480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Windows95</a:t>
            </a:r>
          </a:p>
        </p:txBody>
      </p:sp>
      <p:pic>
        <p:nvPicPr>
          <p:cNvPr id="2" name="图片 1" descr="timgCR3R7SX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80515"/>
            <a:ext cx="5498465" cy="4046855"/>
          </a:xfrm>
          <a:prstGeom prst="rect">
            <a:avLst/>
          </a:prstGeom>
        </p:spPr>
      </p:pic>
      <p:pic>
        <p:nvPicPr>
          <p:cNvPr id="8" name="图片 7" descr="u=278943765,16694658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255" y="282575"/>
            <a:ext cx="4037330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342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425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8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詹卫东（</a:t>
            </a:r>
            <a:r>
              <a:rPr lang="en-US" altLang="zh-CN" sz="28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2003</a:t>
            </a:r>
            <a:r>
              <a:rPr lang="zh-CN" altLang="en-US" sz="28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）符号层的处理成果已经得到广泛应用。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285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中文分词以统计思路为主，准确率提升很快。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tim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68" y="2967990"/>
            <a:ext cx="9660255" cy="2763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26880" y="5792470"/>
            <a:ext cx="27940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詹卫东（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语料库建设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 现代汉语语法信息词典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 基于配价理论的现代汉语语义词典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现代汉语短语结构信息库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2700万字现代汉语分词与词性标注语料库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句子对齐的汉英双语语料库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现代汉语树库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现代汉语短语结构规则库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1.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信息检索：</a:t>
            </a:r>
            <a:r>
              <a:rPr lang="en-US" altLang="zh-CN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Google</a:t>
            </a: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、百度（示例）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文本分类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自动文摘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机器翻译：</a:t>
            </a:r>
            <a:r>
              <a:rPr lang="en-US" altLang="zh-CN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Google</a:t>
            </a: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、百度、金山快译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舆情监测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用户画像：科大讯飞、百度云官网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3850005" cy="5705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2.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语音处理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语音分析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网络通讯（</a:t>
            </a:r>
            <a:r>
              <a:rPr lang="en-US" altLang="zh-CN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QQ</a:t>
            </a: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、微信）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语音合成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排队报号、霍金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语音识别</a:t>
            </a:r>
          </a:p>
          <a:p>
            <a:pPr lvl="3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声纹鉴定</a:t>
            </a:r>
          </a:p>
          <a:p>
            <a:pPr lvl="2">
              <a:buFont typeface="Wingdings" panose="05000000000000000000" charset="0"/>
              <a:buChar char="Ø"/>
            </a:pPr>
            <a:endParaRPr lang="zh-CN" altLang="en-US" sz="36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endParaRPr lang="zh-CN" altLang="en-US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rec_Wenzhou_20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6390" y="923925"/>
            <a:ext cx="6492240" cy="43707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2142" y="5430435"/>
            <a:ext cx="1739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Phil Rose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网络时代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2.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语音处理</a:t>
            </a:r>
          </a:p>
          <a:p>
            <a:pPr>
              <a:buFont typeface="Wingdings" panose="05000000000000000000" charset="0"/>
              <a:buChar char="Ø"/>
            </a:pPr>
            <a:r>
              <a:rPr lang="en-US" altLang="zh-CN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Where the Science Ends and the Law Begins: likelihood ratio-based forensic voice</a:t>
            </a:r>
            <a:br>
              <a:rPr lang="en-US" altLang="zh-CN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</a:br>
            <a:r>
              <a:rPr lang="en-US" altLang="zh-CN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comparison in a $150 million telephone fraud. </a:t>
            </a:r>
            <a:r>
              <a:rPr lang="en-US" altLang="zh-CN" sz="3000" b="1" i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Int'l Journal of Speech Language and the Law</a:t>
            </a:r>
            <a:r>
              <a:rPr lang="en-US" altLang="zh-CN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20/2: 277-324.</a:t>
            </a:r>
            <a:endParaRPr lang="en-US" altLang="zh-CN" sz="30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下载地址：</a:t>
            </a:r>
            <a:r>
              <a:rPr lang="en-US" altLang="zh-CN" sz="3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http://philjohnrose.net/</a:t>
            </a:r>
            <a:endParaRPr lang="en-US" altLang="zh-CN" sz="3000" b="1" kern="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C:\Users\taihuwuyu\Desktop\Snap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02635"/>
            <a:ext cx="4183380" cy="33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timg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25" y="93980"/>
            <a:ext cx="4261485" cy="3829050"/>
          </a:xfrm>
          <a:prstGeom prst="rect">
            <a:avLst/>
          </a:prstGeom>
        </p:spPr>
      </p:pic>
      <p:pic>
        <p:nvPicPr>
          <p:cNvPr id="3" name="图片 2" descr="timgEAOA5ZT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10" y="1511935"/>
            <a:ext cx="3495040" cy="5046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8049260" y="4982845"/>
            <a:ext cx="2284095" cy="71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大数据时代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大数据时代是互联网时代的新阶段，是互联网数据累积的必然结果。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“一种规模大到在获取、存储、管理、分析方面大大超出了传统数据库软件工具能力范围的数据集合。”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海量数据迫使使用者对数据做有意义的加工处理。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高效且实用的数据分析技术。</a:t>
            </a:r>
            <a:r>
              <a:rPr lang="zh-CN" altLang="en-US" sz="3600" b="1">
                <a:solidFill>
                  <a:srgbClr val="FF0000"/>
                </a:solidFill>
                <a:uFillTx/>
                <a:latin typeface="Times New Roman" panose="02020603050405020304" charset="0"/>
                <a:sym typeface="+mn-ea"/>
              </a:rPr>
              <a:t>精优于多！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9750" y="1174750"/>
            <a:ext cx="7817485" cy="5231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657860" y="1360805"/>
            <a:ext cx="3910965" cy="4303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大数据时代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大数据与当代人工智能的发展，两者是高度关联的。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大数据是人工智能的知识库。</a:t>
            </a:r>
          </a:p>
        </p:txBody>
      </p:sp>
      <p:pic>
        <p:nvPicPr>
          <p:cNvPr id="2" name="图片 1" descr="timg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25" y="1569720"/>
            <a:ext cx="7447915" cy="419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课程性质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786765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0"/>
          <p:cNvSpPr txBox="1"/>
          <p:nvPr/>
        </p:nvSpPr>
        <p:spPr>
          <a:xfrm>
            <a:off x="3462020" y="1747520"/>
            <a:ext cx="3073400" cy="3268980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anose="05000000000000000000" charset="0"/>
              <a:buChar char="Ø"/>
            </a:pPr>
            <a:r>
              <a:rPr lang="zh-CN" altLang="en-US" sz="6000" b="1">
                <a:solidFill>
                  <a:schemeClr val="bg1"/>
                </a:solidFill>
                <a:cs typeface="+mn-ea"/>
                <a:sym typeface="+mn-lt"/>
              </a:rPr>
              <a:t>内容</a:t>
            </a:r>
          </a:p>
          <a:p>
            <a:pPr marL="685800" indent="-685800" algn="l">
              <a:buFont typeface="Wingdings" panose="05000000000000000000" charset="0"/>
              <a:buChar char="Ø"/>
            </a:pPr>
            <a:r>
              <a:rPr lang="zh-CN" altLang="en-US" sz="6000" b="1">
                <a:solidFill>
                  <a:schemeClr val="bg1"/>
                </a:solidFill>
                <a:cs typeface="+mn-ea"/>
                <a:sym typeface="+mn-lt"/>
              </a:rPr>
              <a:t>对象</a:t>
            </a:r>
          </a:p>
          <a:p>
            <a:pPr marL="685800" indent="-685800" algn="l">
              <a:buFont typeface="Wingdings" panose="05000000000000000000" charset="0"/>
              <a:buChar char="Ø"/>
            </a:pPr>
            <a:r>
              <a:rPr lang="zh-CN" altLang="en-US" sz="6000" b="1">
                <a:solidFill>
                  <a:schemeClr val="bg1"/>
                </a:solidFill>
                <a:cs typeface="+mn-ea"/>
                <a:sym typeface="+mn-lt"/>
              </a:rPr>
              <a:t>程度</a:t>
            </a:r>
          </a:p>
        </p:txBody>
      </p:sp>
      <p:pic>
        <p:nvPicPr>
          <p:cNvPr id="9" name="图片 8" descr="tim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20" y="1295400"/>
            <a:ext cx="539623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4581969492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421765"/>
            <a:ext cx="5676900" cy="3743325"/>
          </a:xfrm>
          <a:prstGeom prst="rect">
            <a:avLst/>
          </a:prstGeom>
        </p:spPr>
      </p:pic>
      <p:pic>
        <p:nvPicPr>
          <p:cNvPr id="3" name="图片 2" descr="5iYw-fyfquxv37756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20" y="1270635"/>
            <a:ext cx="5142230" cy="38950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482" y="5299625"/>
            <a:ext cx="404685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AlphaGo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4:1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战胜李世石</a:t>
            </a:r>
          </a:p>
        </p:txBody>
      </p:sp>
      <p:sp>
        <p:nvSpPr>
          <p:cNvPr id="5" name="TextBox 10"/>
          <p:cNvSpPr txBox="1"/>
          <p:nvPr/>
        </p:nvSpPr>
        <p:spPr>
          <a:xfrm>
            <a:off x="7535427" y="5311690"/>
            <a:ext cx="369125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AlphaGo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3:0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战胜柯洁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392555" y="923925"/>
            <a:ext cx="6164580" cy="5509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大数据时代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李航（</a:t>
            </a:r>
            <a:r>
              <a:rPr lang="en-US" altLang="zh-CN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2018</a:t>
            </a:r>
            <a:r>
              <a:rPr lang="zh-CN" altLang="en-US" sz="36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）北大讲座：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36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7910" y="2785110"/>
            <a:ext cx="2572385" cy="353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Arial" panose="020B0604020202020204" pitchFamily="34" charset="0"/>
              <a:buNone/>
              <a:defRPr/>
            </a:pP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人工智能闭环</a:t>
            </a:r>
          </a:p>
          <a:p>
            <a:pPr marL="457200" indent="-457200" algn="l">
              <a:buFont typeface="Wingdings" panose="05000000000000000000" charset="0"/>
              <a:buChar char="ü"/>
              <a:defRPr/>
            </a:pP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  <a:p>
            <a:pPr marL="457200" indent="-457200" algn="l">
              <a:buFont typeface="Wingdings" panose="05000000000000000000" charset="0"/>
              <a:buChar char="ü"/>
              <a:defRPr/>
            </a:pP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  <a:p>
            <a:pPr marL="457200" indent="-457200" algn="l">
              <a:buFont typeface="Wingdings" panose="05000000000000000000" charset="0"/>
              <a:buChar char="ü"/>
              <a:defRPr/>
            </a:pP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  <a:p>
            <a:pPr marL="457200" indent="-457200" algn="l">
              <a:buFont typeface="Wingdings" panose="05000000000000000000" charset="0"/>
              <a:buChar char="ü"/>
              <a:defRPr/>
            </a:pP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pPr indent="0" algn="l">
              <a:buNone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通过闭环可以完成自主学习，实现更新。</a:t>
            </a:r>
            <a:endParaRPr lang="en-US" alt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51739" y="1182447"/>
            <a:ext cx="4968875" cy="4863227"/>
            <a:chOff x="923925" y="948105"/>
            <a:chExt cx="4968875" cy="5178987"/>
          </a:xfrm>
        </p:grpSpPr>
        <p:sp>
          <p:nvSpPr>
            <p:cNvPr id="13" name="未知"/>
            <p:cNvSpPr/>
            <p:nvPr/>
          </p:nvSpPr>
          <p:spPr bwMode="auto">
            <a:xfrm>
              <a:off x="3784600" y="1265199"/>
              <a:ext cx="2108200" cy="2929285"/>
            </a:xfrm>
            <a:custGeom>
              <a:avLst/>
              <a:gdLst/>
              <a:ahLst/>
              <a:cxnLst>
                <a:cxn ang="0">
                  <a:pos x="1158" y="1333"/>
                </a:cxn>
                <a:cxn ang="0">
                  <a:pos x="1157" y="1271"/>
                </a:cxn>
                <a:cxn ang="0">
                  <a:pos x="1153" y="1208"/>
                </a:cxn>
                <a:cxn ang="0">
                  <a:pos x="1146" y="1148"/>
                </a:cxn>
                <a:cxn ang="0">
                  <a:pos x="1136" y="1088"/>
                </a:cxn>
                <a:cxn ang="0">
                  <a:pos x="1125" y="1030"/>
                </a:cxn>
                <a:cxn ang="0">
                  <a:pos x="1109" y="971"/>
                </a:cxn>
                <a:cxn ang="0">
                  <a:pos x="1093" y="914"/>
                </a:cxn>
                <a:cxn ang="0">
                  <a:pos x="1073" y="859"/>
                </a:cxn>
                <a:cxn ang="0">
                  <a:pos x="1051" y="804"/>
                </a:cxn>
                <a:cxn ang="0">
                  <a:pos x="1027" y="751"/>
                </a:cxn>
                <a:cxn ang="0">
                  <a:pos x="1001" y="698"/>
                </a:cxn>
                <a:cxn ang="0">
                  <a:pos x="973" y="648"/>
                </a:cxn>
                <a:cxn ang="0">
                  <a:pos x="942" y="597"/>
                </a:cxn>
                <a:cxn ang="0">
                  <a:pos x="909" y="549"/>
                </a:cxn>
                <a:cxn ang="0">
                  <a:pos x="874" y="503"/>
                </a:cxn>
                <a:cxn ang="0">
                  <a:pos x="838" y="458"/>
                </a:cxn>
                <a:cxn ang="0">
                  <a:pos x="800" y="415"/>
                </a:cxn>
                <a:cxn ang="0">
                  <a:pos x="759" y="373"/>
                </a:cxn>
                <a:cxn ang="0">
                  <a:pos x="717" y="333"/>
                </a:cxn>
                <a:cxn ang="0">
                  <a:pos x="673" y="295"/>
                </a:cxn>
                <a:cxn ang="0">
                  <a:pos x="628" y="258"/>
                </a:cxn>
                <a:cxn ang="0">
                  <a:pos x="581" y="224"/>
                </a:cxn>
                <a:cxn ang="0">
                  <a:pos x="533" y="192"/>
                </a:cxn>
                <a:cxn ang="0">
                  <a:pos x="483" y="161"/>
                </a:cxn>
                <a:cxn ang="0">
                  <a:pos x="432" y="133"/>
                </a:cxn>
                <a:cxn ang="0">
                  <a:pos x="380" y="107"/>
                </a:cxn>
                <a:cxn ang="0">
                  <a:pos x="326" y="84"/>
                </a:cxn>
                <a:cxn ang="0">
                  <a:pos x="272" y="62"/>
                </a:cxn>
                <a:cxn ang="0">
                  <a:pos x="216" y="43"/>
                </a:cxn>
                <a:cxn ang="0">
                  <a:pos x="158" y="26"/>
                </a:cxn>
                <a:cxn ang="0">
                  <a:pos x="100" y="11"/>
                </a:cxn>
                <a:cxn ang="0">
                  <a:pos x="41" y="0"/>
                </a:cxn>
                <a:cxn ang="0">
                  <a:pos x="0" y="684"/>
                </a:cxn>
                <a:cxn ang="0">
                  <a:pos x="26" y="692"/>
                </a:cxn>
                <a:cxn ang="0">
                  <a:pos x="77" y="713"/>
                </a:cxn>
                <a:cxn ang="0">
                  <a:pos x="125" y="736"/>
                </a:cxn>
                <a:cxn ang="0">
                  <a:pos x="171" y="763"/>
                </a:cxn>
                <a:cxn ang="0">
                  <a:pos x="215" y="794"/>
                </a:cxn>
                <a:cxn ang="0">
                  <a:pos x="255" y="827"/>
                </a:cxn>
                <a:cxn ang="0">
                  <a:pos x="294" y="864"/>
                </a:cxn>
                <a:cxn ang="0">
                  <a:pos x="329" y="904"/>
                </a:cxn>
                <a:cxn ang="0">
                  <a:pos x="361" y="947"/>
                </a:cxn>
                <a:cxn ang="0">
                  <a:pos x="390" y="992"/>
                </a:cxn>
                <a:cxn ang="0">
                  <a:pos x="415" y="1039"/>
                </a:cxn>
                <a:cxn ang="0">
                  <a:pos x="436" y="1089"/>
                </a:cxn>
                <a:cxn ang="0">
                  <a:pos x="454" y="1140"/>
                </a:cxn>
                <a:cxn ang="0">
                  <a:pos x="468" y="1193"/>
                </a:cxn>
                <a:cxn ang="0">
                  <a:pos x="477" y="1248"/>
                </a:cxn>
                <a:cxn ang="0">
                  <a:pos x="481" y="1304"/>
                </a:cxn>
                <a:cxn ang="0">
                  <a:pos x="313" y="1332"/>
                </a:cxn>
                <a:cxn ang="0">
                  <a:pos x="1328" y="1333"/>
                </a:cxn>
              </a:cxnLst>
              <a:rect l="0" t="0" r="r" b="b"/>
              <a:pathLst>
                <a:path w="1328" h="1755">
                  <a:moveTo>
                    <a:pt x="1158" y="1333"/>
                  </a:moveTo>
                  <a:lnTo>
                    <a:pt x="1158" y="1333"/>
                  </a:lnTo>
                  <a:lnTo>
                    <a:pt x="1158" y="1301"/>
                  </a:lnTo>
                  <a:lnTo>
                    <a:pt x="1157" y="1271"/>
                  </a:lnTo>
                  <a:lnTo>
                    <a:pt x="1155" y="1239"/>
                  </a:lnTo>
                  <a:lnTo>
                    <a:pt x="1153" y="1208"/>
                  </a:lnTo>
                  <a:lnTo>
                    <a:pt x="1149" y="1179"/>
                  </a:lnTo>
                  <a:lnTo>
                    <a:pt x="1146" y="1148"/>
                  </a:lnTo>
                  <a:lnTo>
                    <a:pt x="1141" y="1118"/>
                  </a:lnTo>
                  <a:lnTo>
                    <a:pt x="1136" y="1088"/>
                  </a:lnTo>
                  <a:lnTo>
                    <a:pt x="1131" y="1059"/>
                  </a:lnTo>
                  <a:lnTo>
                    <a:pt x="1125" y="1030"/>
                  </a:lnTo>
                  <a:lnTo>
                    <a:pt x="1118" y="1000"/>
                  </a:lnTo>
                  <a:lnTo>
                    <a:pt x="1109" y="971"/>
                  </a:lnTo>
                  <a:lnTo>
                    <a:pt x="1101" y="943"/>
                  </a:lnTo>
                  <a:lnTo>
                    <a:pt x="1093" y="914"/>
                  </a:lnTo>
                  <a:lnTo>
                    <a:pt x="1083" y="887"/>
                  </a:lnTo>
                  <a:lnTo>
                    <a:pt x="1073" y="859"/>
                  </a:lnTo>
                  <a:lnTo>
                    <a:pt x="1062" y="831"/>
                  </a:lnTo>
                  <a:lnTo>
                    <a:pt x="1051" y="804"/>
                  </a:lnTo>
                  <a:lnTo>
                    <a:pt x="1040" y="777"/>
                  </a:lnTo>
                  <a:lnTo>
                    <a:pt x="1027" y="751"/>
                  </a:lnTo>
                  <a:lnTo>
                    <a:pt x="1014" y="724"/>
                  </a:lnTo>
                  <a:lnTo>
                    <a:pt x="1001" y="698"/>
                  </a:lnTo>
                  <a:lnTo>
                    <a:pt x="987" y="672"/>
                  </a:lnTo>
                  <a:lnTo>
                    <a:pt x="973" y="648"/>
                  </a:lnTo>
                  <a:lnTo>
                    <a:pt x="957" y="622"/>
                  </a:lnTo>
                  <a:lnTo>
                    <a:pt x="942" y="597"/>
                  </a:lnTo>
                  <a:lnTo>
                    <a:pt x="926" y="573"/>
                  </a:lnTo>
                  <a:lnTo>
                    <a:pt x="909" y="549"/>
                  </a:lnTo>
                  <a:lnTo>
                    <a:pt x="892" y="526"/>
                  </a:lnTo>
                  <a:lnTo>
                    <a:pt x="874" y="503"/>
                  </a:lnTo>
                  <a:lnTo>
                    <a:pt x="856" y="480"/>
                  </a:lnTo>
                  <a:lnTo>
                    <a:pt x="838" y="458"/>
                  </a:lnTo>
                  <a:lnTo>
                    <a:pt x="819" y="436"/>
                  </a:lnTo>
                  <a:lnTo>
                    <a:pt x="800" y="415"/>
                  </a:lnTo>
                  <a:lnTo>
                    <a:pt x="779" y="393"/>
                  </a:lnTo>
                  <a:lnTo>
                    <a:pt x="759" y="373"/>
                  </a:lnTo>
                  <a:lnTo>
                    <a:pt x="739" y="352"/>
                  </a:lnTo>
                  <a:lnTo>
                    <a:pt x="717" y="333"/>
                  </a:lnTo>
                  <a:lnTo>
                    <a:pt x="696" y="314"/>
                  </a:lnTo>
                  <a:lnTo>
                    <a:pt x="673" y="295"/>
                  </a:lnTo>
                  <a:lnTo>
                    <a:pt x="651" y="277"/>
                  </a:lnTo>
                  <a:lnTo>
                    <a:pt x="628" y="258"/>
                  </a:lnTo>
                  <a:lnTo>
                    <a:pt x="605" y="241"/>
                  </a:lnTo>
                  <a:lnTo>
                    <a:pt x="581" y="224"/>
                  </a:lnTo>
                  <a:lnTo>
                    <a:pt x="558" y="207"/>
                  </a:lnTo>
                  <a:lnTo>
                    <a:pt x="533" y="192"/>
                  </a:lnTo>
                  <a:lnTo>
                    <a:pt x="509" y="177"/>
                  </a:lnTo>
                  <a:lnTo>
                    <a:pt x="483" y="161"/>
                  </a:lnTo>
                  <a:lnTo>
                    <a:pt x="458" y="147"/>
                  </a:lnTo>
                  <a:lnTo>
                    <a:pt x="432" y="133"/>
                  </a:lnTo>
                  <a:lnTo>
                    <a:pt x="407" y="119"/>
                  </a:lnTo>
                  <a:lnTo>
                    <a:pt x="380" y="107"/>
                  </a:lnTo>
                  <a:lnTo>
                    <a:pt x="353" y="95"/>
                  </a:lnTo>
                  <a:lnTo>
                    <a:pt x="326" y="84"/>
                  </a:lnTo>
                  <a:lnTo>
                    <a:pt x="299" y="72"/>
                  </a:lnTo>
                  <a:lnTo>
                    <a:pt x="272" y="62"/>
                  </a:lnTo>
                  <a:lnTo>
                    <a:pt x="243" y="52"/>
                  </a:lnTo>
                  <a:lnTo>
                    <a:pt x="216" y="43"/>
                  </a:lnTo>
                  <a:lnTo>
                    <a:pt x="187" y="34"/>
                  </a:lnTo>
                  <a:lnTo>
                    <a:pt x="158" y="26"/>
                  </a:lnTo>
                  <a:lnTo>
                    <a:pt x="129" y="18"/>
                  </a:lnTo>
                  <a:lnTo>
                    <a:pt x="100" y="11"/>
                  </a:lnTo>
                  <a:lnTo>
                    <a:pt x="70" y="5"/>
                  </a:lnTo>
                  <a:lnTo>
                    <a:pt x="41" y="0"/>
                  </a:lnTo>
                  <a:lnTo>
                    <a:pt x="305" y="318"/>
                  </a:lnTo>
                  <a:lnTo>
                    <a:pt x="0" y="684"/>
                  </a:lnTo>
                  <a:lnTo>
                    <a:pt x="0" y="684"/>
                  </a:lnTo>
                  <a:lnTo>
                    <a:pt x="26" y="692"/>
                  </a:lnTo>
                  <a:lnTo>
                    <a:pt x="51" y="702"/>
                  </a:lnTo>
                  <a:lnTo>
                    <a:pt x="77" y="713"/>
                  </a:lnTo>
                  <a:lnTo>
                    <a:pt x="101" y="724"/>
                  </a:lnTo>
                  <a:lnTo>
                    <a:pt x="125" y="736"/>
                  </a:lnTo>
                  <a:lnTo>
                    <a:pt x="148" y="749"/>
                  </a:lnTo>
                  <a:lnTo>
                    <a:pt x="171" y="763"/>
                  </a:lnTo>
                  <a:lnTo>
                    <a:pt x="193" y="778"/>
                  </a:lnTo>
                  <a:lnTo>
                    <a:pt x="215" y="794"/>
                  </a:lnTo>
                  <a:lnTo>
                    <a:pt x="235" y="810"/>
                  </a:lnTo>
                  <a:lnTo>
                    <a:pt x="255" y="827"/>
                  </a:lnTo>
                  <a:lnTo>
                    <a:pt x="275" y="846"/>
                  </a:lnTo>
                  <a:lnTo>
                    <a:pt x="294" y="864"/>
                  </a:lnTo>
                  <a:lnTo>
                    <a:pt x="312" y="883"/>
                  </a:lnTo>
                  <a:lnTo>
                    <a:pt x="329" y="904"/>
                  </a:lnTo>
                  <a:lnTo>
                    <a:pt x="345" y="925"/>
                  </a:lnTo>
                  <a:lnTo>
                    <a:pt x="361" y="947"/>
                  </a:lnTo>
                  <a:lnTo>
                    <a:pt x="376" y="969"/>
                  </a:lnTo>
                  <a:lnTo>
                    <a:pt x="390" y="992"/>
                  </a:lnTo>
                  <a:lnTo>
                    <a:pt x="402" y="1015"/>
                  </a:lnTo>
                  <a:lnTo>
                    <a:pt x="415" y="1039"/>
                  </a:lnTo>
                  <a:lnTo>
                    <a:pt x="426" y="1063"/>
                  </a:lnTo>
                  <a:lnTo>
                    <a:pt x="436" y="1089"/>
                  </a:lnTo>
                  <a:lnTo>
                    <a:pt x="445" y="1114"/>
                  </a:lnTo>
                  <a:lnTo>
                    <a:pt x="454" y="1140"/>
                  </a:lnTo>
                  <a:lnTo>
                    <a:pt x="462" y="1166"/>
                  </a:lnTo>
                  <a:lnTo>
                    <a:pt x="468" y="1193"/>
                  </a:lnTo>
                  <a:lnTo>
                    <a:pt x="473" y="1221"/>
                  </a:lnTo>
                  <a:lnTo>
                    <a:pt x="477" y="1248"/>
                  </a:lnTo>
                  <a:lnTo>
                    <a:pt x="479" y="1276"/>
                  </a:lnTo>
                  <a:lnTo>
                    <a:pt x="481" y="1304"/>
                  </a:lnTo>
                  <a:lnTo>
                    <a:pt x="482" y="1332"/>
                  </a:lnTo>
                  <a:lnTo>
                    <a:pt x="313" y="1332"/>
                  </a:lnTo>
                  <a:lnTo>
                    <a:pt x="820" y="1755"/>
                  </a:lnTo>
                  <a:lnTo>
                    <a:pt x="1328" y="1333"/>
                  </a:lnTo>
                  <a:lnTo>
                    <a:pt x="1158" y="1333"/>
                  </a:lnTo>
                  <a:close/>
                </a:path>
              </a:pathLst>
            </a:cu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未知"/>
            <p:cNvSpPr/>
            <p:nvPr/>
          </p:nvSpPr>
          <p:spPr bwMode="auto">
            <a:xfrm>
              <a:off x="2803525" y="3912104"/>
              <a:ext cx="2787650" cy="2214988"/>
            </a:xfrm>
            <a:custGeom>
              <a:avLst/>
              <a:gdLst/>
              <a:ahLst/>
              <a:cxnLst>
                <a:cxn ang="0">
                  <a:pos x="423" y="1158"/>
                </a:cxn>
                <a:cxn ang="0">
                  <a:pos x="485" y="1156"/>
                </a:cxn>
                <a:cxn ang="0">
                  <a:pos x="546" y="1152"/>
                </a:cxn>
                <a:cxn ang="0">
                  <a:pos x="608" y="1146"/>
                </a:cxn>
                <a:cxn ang="0">
                  <a:pos x="667" y="1136"/>
                </a:cxn>
                <a:cxn ang="0">
                  <a:pos x="726" y="1124"/>
                </a:cxn>
                <a:cxn ang="0">
                  <a:pos x="785" y="1109"/>
                </a:cxn>
                <a:cxn ang="0">
                  <a:pos x="842" y="1092"/>
                </a:cxn>
                <a:cxn ang="0">
                  <a:pos x="897" y="1073"/>
                </a:cxn>
                <a:cxn ang="0">
                  <a:pos x="952" y="1051"/>
                </a:cxn>
                <a:cxn ang="0">
                  <a:pos x="1005" y="1027"/>
                </a:cxn>
                <a:cxn ang="0">
                  <a:pos x="1057" y="1000"/>
                </a:cxn>
                <a:cxn ang="0">
                  <a:pos x="1108" y="973"/>
                </a:cxn>
                <a:cxn ang="0">
                  <a:pos x="1158" y="942"/>
                </a:cxn>
                <a:cxn ang="0">
                  <a:pos x="1206" y="909"/>
                </a:cxn>
                <a:cxn ang="0">
                  <a:pos x="1252" y="875"/>
                </a:cxn>
                <a:cxn ang="0">
                  <a:pos x="1298" y="838"/>
                </a:cxn>
                <a:cxn ang="0">
                  <a:pos x="1341" y="799"/>
                </a:cxn>
                <a:cxn ang="0">
                  <a:pos x="1383" y="759"/>
                </a:cxn>
                <a:cxn ang="0">
                  <a:pos x="1423" y="717"/>
                </a:cxn>
                <a:cxn ang="0">
                  <a:pos x="1461" y="673"/>
                </a:cxn>
                <a:cxn ang="0">
                  <a:pos x="1498" y="628"/>
                </a:cxn>
                <a:cxn ang="0">
                  <a:pos x="1531" y="581"/>
                </a:cxn>
                <a:cxn ang="0">
                  <a:pos x="1564" y="533"/>
                </a:cxn>
                <a:cxn ang="0">
                  <a:pos x="1595" y="483"/>
                </a:cxn>
                <a:cxn ang="0">
                  <a:pos x="1622" y="432"/>
                </a:cxn>
                <a:cxn ang="0">
                  <a:pos x="1649" y="380"/>
                </a:cxn>
                <a:cxn ang="0">
                  <a:pos x="1672" y="326"/>
                </a:cxn>
                <a:cxn ang="0">
                  <a:pos x="1694" y="271"/>
                </a:cxn>
                <a:cxn ang="0">
                  <a:pos x="1713" y="215"/>
                </a:cxn>
                <a:cxn ang="0">
                  <a:pos x="1729" y="159"/>
                </a:cxn>
                <a:cxn ang="0">
                  <a:pos x="1744" y="100"/>
                </a:cxn>
                <a:cxn ang="0">
                  <a:pos x="1756" y="41"/>
                </a:cxn>
                <a:cxn ang="0">
                  <a:pos x="1072" y="0"/>
                </a:cxn>
                <a:cxn ang="0">
                  <a:pos x="1063" y="26"/>
                </a:cxn>
                <a:cxn ang="0">
                  <a:pos x="1043" y="77"/>
                </a:cxn>
                <a:cxn ang="0">
                  <a:pos x="1019" y="125"/>
                </a:cxn>
                <a:cxn ang="0">
                  <a:pos x="993" y="171"/>
                </a:cxn>
                <a:cxn ang="0">
                  <a:pos x="962" y="215"/>
                </a:cxn>
                <a:cxn ang="0">
                  <a:pos x="929" y="256"/>
                </a:cxn>
                <a:cxn ang="0">
                  <a:pos x="892" y="293"/>
                </a:cxn>
                <a:cxn ang="0">
                  <a:pos x="852" y="329"/>
                </a:cxn>
                <a:cxn ang="0">
                  <a:pos x="809" y="361"/>
                </a:cxn>
                <a:cxn ang="0">
                  <a:pos x="764" y="389"/>
                </a:cxn>
                <a:cxn ang="0">
                  <a:pos x="717" y="415"/>
                </a:cxn>
                <a:cxn ang="0">
                  <a:pos x="667" y="436"/>
                </a:cxn>
                <a:cxn ang="0">
                  <a:pos x="616" y="454"/>
                </a:cxn>
                <a:cxn ang="0">
                  <a:pos x="563" y="467"/>
                </a:cxn>
                <a:cxn ang="0">
                  <a:pos x="508" y="476"/>
                </a:cxn>
                <a:cxn ang="0">
                  <a:pos x="451" y="481"/>
                </a:cxn>
                <a:cxn ang="0">
                  <a:pos x="423" y="313"/>
                </a:cxn>
                <a:cxn ang="0">
                  <a:pos x="423" y="1327"/>
                </a:cxn>
              </a:cxnLst>
              <a:rect l="0" t="0" r="r" b="b"/>
              <a:pathLst>
                <a:path w="1756" h="1327">
                  <a:moveTo>
                    <a:pt x="423" y="1158"/>
                  </a:moveTo>
                  <a:lnTo>
                    <a:pt x="423" y="1158"/>
                  </a:lnTo>
                  <a:lnTo>
                    <a:pt x="455" y="1157"/>
                  </a:lnTo>
                  <a:lnTo>
                    <a:pt x="485" y="1156"/>
                  </a:lnTo>
                  <a:lnTo>
                    <a:pt x="516" y="1155"/>
                  </a:lnTo>
                  <a:lnTo>
                    <a:pt x="546" y="1152"/>
                  </a:lnTo>
                  <a:lnTo>
                    <a:pt x="577" y="1149"/>
                  </a:lnTo>
                  <a:lnTo>
                    <a:pt x="608" y="1146"/>
                  </a:lnTo>
                  <a:lnTo>
                    <a:pt x="637" y="1141"/>
                  </a:lnTo>
                  <a:lnTo>
                    <a:pt x="667" y="1136"/>
                  </a:lnTo>
                  <a:lnTo>
                    <a:pt x="697" y="1131"/>
                  </a:lnTo>
                  <a:lnTo>
                    <a:pt x="726" y="1124"/>
                  </a:lnTo>
                  <a:lnTo>
                    <a:pt x="756" y="1118"/>
                  </a:lnTo>
                  <a:lnTo>
                    <a:pt x="785" y="1109"/>
                  </a:lnTo>
                  <a:lnTo>
                    <a:pt x="813" y="1101"/>
                  </a:lnTo>
                  <a:lnTo>
                    <a:pt x="842" y="1092"/>
                  </a:lnTo>
                  <a:lnTo>
                    <a:pt x="869" y="1083"/>
                  </a:lnTo>
                  <a:lnTo>
                    <a:pt x="897" y="1073"/>
                  </a:lnTo>
                  <a:lnTo>
                    <a:pt x="924" y="1062"/>
                  </a:lnTo>
                  <a:lnTo>
                    <a:pt x="952" y="1051"/>
                  </a:lnTo>
                  <a:lnTo>
                    <a:pt x="979" y="1039"/>
                  </a:lnTo>
                  <a:lnTo>
                    <a:pt x="1005" y="1027"/>
                  </a:lnTo>
                  <a:lnTo>
                    <a:pt x="1032" y="1014"/>
                  </a:lnTo>
                  <a:lnTo>
                    <a:pt x="1057" y="1000"/>
                  </a:lnTo>
                  <a:lnTo>
                    <a:pt x="1083" y="987"/>
                  </a:lnTo>
                  <a:lnTo>
                    <a:pt x="1108" y="973"/>
                  </a:lnTo>
                  <a:lnTo>
                    <a:pt x="1134" y="957"/>
                  </a:lnTo>
                  <a:lnTo>
                    <a:pt x="1158" y="942"/>
                  </a:lnTo>
                  <a:lnTo>
                    <a:pt x="1182" y="926"/>
                  </a:lnTo>
                  <a:lnTo>
                    <a:pt x="1206" y="909"/>
                  </a:lnTo>
                  <a:lnTo>
                    <a:pt x="1230" y="892"/>
                  </a:lnTo>
                  <a:lnTo>
                    <a:pt x="1252" y="875"/>
                  </a:lnTo>
                  <a:lnTo>
                    <a:pt x="1276" y="856"/>
                  </a:lnTo>
                  <a:lnTo>
                    <a:pt x="1298" y="838"/>
                  </a:lnTo>
                  <a:lnTo>
                    <a:pt x="1320" y="818"/>
                  </a:lnTo>
                  <a:lnTo>
                    <a:pt x="1341" y="799"/>
                  </a:lnTo>
                  <a:lnTo>
                    <a:pt x="1363" y="780"/>
                  </a:lnTo>
                  <a:lnTo>
                    <a:pt x="1383" y="759"/>
                  </a:lnTo>
                  <a:lnTo>
                    <a:pt x="1404" y="739"/>
                  </a:lnTo>
                  <a:lnTo>
                    <a:pt x="1423" y="717"/>
                  </a:lnTo>
                  <a:lnTo>
                    <a:pt x="1442" y="696"/>
                  </a:lnTo>
                  <a:lnTo>
                    <a:pt x="1461" y="673"/>
                  </a:lnTo>
                  <a:lnTo>
                    <a:pt x="1479" y="651"/>
                  </a:lnTo>
                  <a:lnTo>
                    <a:pt x="1498" y="628"/>
                  </a:lnTo>
                  <a:lnTo>
                    <a:pt x="1515" y="605"/>
                  </a:lnTo>
                  <a:lnTo>
                    <a:pt x="1531" y="581"/>
                  </a:lnTo>
                  <a:lnTo>
                    <a:pt x="1549" y="558"/>
                  </a:lnTo>
                  <a:lnTo>
                    <a:pt x="1564" y="533"/>
                  </a:lnTo>
                  <a:lnTo>
                    <a:pt x="1579" y="509"/>
                  </a:lnTo>
                  <a:lnTo>
                    <a:pt x="1595" y="483"/>
                  </a:lnTo>
                  <a:lnTo>
                    <a:pt x="1609" y="458"/>
                  </a:lnTo>
                  <a:lnTo>
                    <a:pt x="1622" y="432"/>
                  </a:lnTo>
                  <a:lnTo>
                    <a:pt x="1635" y="406"/>
                  </a:lnTo>
                  <a:lnTo>
                    <a:pt x="1649" y="380"/>
                  </a:lnTo>
                  <a:lnTo>
                    <a:pt x="1661" y="353"/>
                  </a:lnTo>
                  <a:lnTo>
                    <a:pt x="1672" y="326"/>
                  </a:lnTo>
                  <a:lnTo>
                    <a:pt x="1683" y="298"/>
                  </a:lnTo>
                  <a:lnTo>
                    <a:pt x="1694" y="271"/>
                  </a:lnTo>
                  <a:lnTo>
                    <a:pt x="1704" y="243"/>
                  </a:lnTo>
                  <a:lnTo>
                    <a:pt x="1713" y="215"/>
                  </a:lnTo>
                  <a:lnTo>
                    <a:pt x="1722" y="187"/>
                  </a:lnTo>
                  <a:lnTo>
                    <a:pt x="1729" y="159"/>
                  </a:lnTo>
                  <a:lnTo>
                    <a:pt x="1738" y="129"/>
                  </a:lnTo>
                  <a:lnTo>
                    <a:pt x="1744" y="100"/>
                  </a:lnTo>
                  <a:lnTo>
                    <a:pt x="1750" y="71"/>
                  </a:lnTo>
                  <a:lnTo>
                    <a:pt x="1756" y="41"/>
                  </a:lnTo>
                  <a:lnTo>
                    <a:pt x="1438" y="306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63" y="26"/>
                  </a:lnTo>
                  <a:lnTo>
                    <a:pt x="1053" y="51"/>
                  </a:lnTo>
                  <a:lnTo>
                    <a:pt x="1043" y="77"/>
                  </a:lnTo>
                  <a:lnTo>
                    <a:pt x="1032" y="100"/>
                  </a:lnTo>
                  <a:lnTo>
                    <a:pt x="1019" y="125"/>
                  </a:lnTo>
                  <a:lnTo>
                    <a:pt x="1006" y="148"/>
                  </a:lnTo>
                  <a:lnTo>
                    <a:pt x="993" y="171"/>
                  </a:lnTo>
                  <a:lnTo>
                    <a:pt x="978" y="193"/>
                  </a:lnTo>
                  <a:lnTo>
                    <a:pt x="962" y="215"/>
                  </a:lnTo>
                  <a:lnTo>
                    <a:pt x="946" y="235"/>
                  </a:lnTo>
                  <a:lnTo>
                    <a:pt x="929" y="256"/>
                  </a:lnTo>
                  <a:lnTo>
                    <a:pt x="910" y="275"/>
                  </a:lnTo>
                  <a:lnTo>
                    <a:pt x="892" y="293"/>
                  </a:lnTo>
                  <a:lnTo>
                    <a:pt x="871" y="312"/>
                  </a:lnTo>
                  <a:lnTo>
                    <a:pt x="852" y="329"/>
                  </a:lnTo>
                  <a:lnTo>
                    <a:pt x="830" y="345"/>
                  </a:lnTo>
                  <a:lnTo>
                    <a:pt x="809" y="361"/>
                  </a:lnTo>
                  <a:lnTo>
                    <a:pt x="787" y="376"/>
                  </a:lnTo>
                  <a:lnTo>
                    <a:pt x="764" y="389"/>
                  </a:lnTo>
                  <a:lnTo>
                    <a:pt x="741" y="403"/>
                  </a:lnTo>
                  <a:lnTo>
                    <a:pt x="717" y="415"/>
                  </a:lnTo>
                  <a:lnTo>
                    <a:pt x="693" y="426"/>
                  </a:lnTo>
                  <a:lnTo>
                    <a:pt x="667" y="436"/>
                  </a:lnTo>
                  <a:lnTo>
                    <a:pt x="641" y="446"/>
                  </a:lnTo>
                  <a:lnTo>
                    <a:pt x="616" y="454"/>
                  </a:lnTo>
                  <a:lnTo>
                    <a:pt x="589" y="461"/>
                  </a:lnTo>
                  <a:lnTo>
                    <a:pt x="563" y="467"/>
                  </a:lnTo>
                  <a:lnTo>
                    <a:pt x="535" y="472"/>
                  </a:lnTo>
                  <a:lnTo>
                    <a:pt x="508" y="476"/>
                  </a:lnTo>
                  <a:lnTo>
                    <a:pt x="480" y="479"/>
                  </a:lnTo>
                  <a:lnTo>
                    <a:pt x="451" y="481"/>
                  </a:lnTo>
                  <a:lnTo>
                    <a:pt x="423" y="481"/>
                  </a:lnTo>
                  <a:lnTo>
                    <a:pt x="423" y="313"/>
                  </a:lnTo>
                  <a:lnTo>
                    <a:pt x="0" y="820"/>
                  </a:lnTo>
                  <a:lnTo>
                    <a:pt x="423" y="1327"/>
                  </a:lnTo>
                  <a:lnTo>
                    <a:pt x="423" y="1158"/>
                  </a:lnTo>
                  <a:close/>
                </a:path>
              </a:pathLst>
            </a:cu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未知"/>
            <p:cNvSpPr/>
            <p:nvPr/>
          </p:nvSpPr>
          <p:spPr bwMode="auto">
            <a:xfrm>
              <a:off x="923925" y="2880712"/>
              <a:ext cx="2108200" cy="2930620"/>
            </a:xfrm>
            <a:custGeom>
              <a:avLst/>
              <a:gdLst/>
              <a:ahLst/>
              <a:cxnLst>
                <a:cxn ang="0">
                  <a:pos x="170" y="423"/>
                </a:cxn>
                <a:cxn ang="0">
                  <a:pos x="171" y="485"/>
                </a:cxn>
                <a:cxn ang="0">
                  <a:pos x="175" y="547"/>
                </a:cxn>
                <a:cxn ang="0">
                  <a:pos x="182" y="608"/>
                </a:cxn>
                <a:cxn ang="0">
                  <a:pos x="191" y="667"/>
                </a:cxn>
                <a:cxn ang="0">
                  <a:pos x="203" y="726"/>
                </a:cxn>
                <a:cxn ang="0">
                  <a:pos x="219" y="785"/>
                </a:cxn>
                <a:cxn ang="0">
                  <a:pos x="235" y="841"/>
                </a:cxn>
                <a:cxn ang="0">
                  <a:pos x="254" y="897"/>
                </a:cxn>
                <a:cxn ang="0">
                  <a:pos x="277" y="952"/>
                </a:cxn>
                <a:cxn ang="0">
                  <a:pos x="300" y="1005"/>
                </a:cxn>
                <a:cxn ang="0">
                  <a:pos x="327" y="1057"/>
                </a:cxn>
                <a:cxn ang="0">
                  <a:pos x="355" y="1108"/>
                </a:cxn>
                <a:cxn ang="0">
                  <a:pos x="386" y="1158"/>
                </a:cxn>
                <a:cxn ang="0">
                  <a:pos x="419" y="1207"/>
                </a:cxn>
                <a:cxn ang="0">
                  <a:pos x="454" y="1252"/>
                </a:cxn>
                <a:cxn ang="0">
                  <a:pos x="490" y="1297"/>
                </a:cxn>
                <a:cxn ang="0">
                  <a:pos x="528" y="1341"/>
                </a:cxn>
                <a:cxn ang="0">
                  <a:pos x="569" y="1383"/>
                </a:cxn>
                <a:cxn ang="0">
                  <a:pos x="611" y="1423"/>
                </a:cxn>
                <a:cxn ang="0">
                  <a:pos x="655" y="1461"/>
                </a:cxn>
                <a:cxn ang="0">
                  <a:pos x="700" y="1498"/>
                </a:cxn>
                <a:cxn ang="0">
                  <a:pos x="747" y="1531"/>
                </a:cxn>
                <a:cxn ang="0">
                  <a:pos x="795" y="1564"/>
                </a:cxn>
                <a:cxn ang="0">
                  <a:pos x="845" y="1595"/>
                </a:cxn>
                <a:cxn ang="0">
                  <a:pos x="896" y="1622"/>
                </a:cxn>
                <a:cxn ang="0">
                  <a:pos x="948" y="1649"/>
                </a:cxn>
                <a:cxn ang="0">
                  <a:pos x="1002" y="1672"/>
                </a:cxn>
                <a:cxn ang="0">
                  <a:pos x="1056" y="1694"/>
                </a:cxn>
                <a:cxn ang="0">
                  <a:pos x="1112" y="1713"/>
                </a:cxn>
                <a:cxn ang="0">
                  <a:pos x="1170" y="1729"/>
                </a:cxn>
                <a:cxn ang="0">
                  <a:pos x="1228" y="1744"/>
                </a:cxn>
                <a:cxn ang="0">
                  <a:pos x="1287" y="1756"/>
                </a:cxn>
                <a:cxn ang="0">
                  <a:pos x="1328" y="1072"/>
                </a:cxn>
                <a:cxn ang="0">
                  <a:pos x="1301" y="1063"/>
                </a:cxn>
                <a:cxn ang="0">
                  <a:pos x="1251" y="1043"/>
                </a:cxn>
                <a:cxn ang="0">
                  <a:pos x="1203" y="1020"/>
                </a:cxn>
                <a:cxn ang="0">
                  <a:pos x="1157" y="992"/>
                </a:cxn>
                <a:cxn ang="0">
                  <a:pos x="1113" y="962"/>
                </a:cxn>
                <a:cxn ang="0">
                  <a:pos x="1073" y="928"/>
                </a:cxn>
                <a:cxn ang="0">
                  <a:pos x="1034" y="891"/>
                </a:cxn>
                <a:cxn ang="0">
                  <a:pos x="999" y="851"/>
                </a:cxn>
                <a:cxn ang="0">
                  <a:pos x="966" y="809"/>
                </a:cxn>
                <a:cxn ang="0">
                  <a:pos x="938" y="764"/>
                </a:cxn>
                <a:cxn ang="0">
                  <a:pos x="913" y="716"/>
                </a:cxn>
                <a:cxn ang="0">
                  <a:pos x="892" y="667"/>
                </a:cxn>
                <a:cxn ang="0">
                  <a:pos x="873" y="616"/>
                </a:cxn>
                <a:cxn ang="0">
                  <a:pos x="860" y="563"/>
                </a:cxn>
                <a:cxn ang="0">
                  <a:pos x="851" y="508"/>
                </a:cxn>
                <a:cxn ang="0">
                  <a:pos x="847" y="452"/>
                </a:cxn>
                <a:cxn ang="0">
                  <a:pos x="1015" y="423"/>
                </a:cxn>
                <a:cxn ang="0">
                  <a:pos x="0" y="423"/>
                </a:cxn>
              </a:cxnLst>
              <a:rect l="0" t="0" r="r" b="b"/>
              <a:pathLst>
                <a:path w="1328" h="1756">
                  <a:moveTo>
                    <a:pt x="170" y="423"/>
                  </a:moveTo>
                  <a:lnTo>
                    <a:pt x="170" y="423"/>
                  </a:lnTo>
                  <a:lnTo>
                    <a:pt x="170" y="455"/>
                  </a:lnTo>
                  <a:lnTo>
                    <a:pt x="171" y="485"/>
                  </a:lnTo>
                  <a:lnTo>
                    <a:pt x="173" y="516"/>
                  </a:lnTo>
                  <a:lnTo>
                    <a:pt x="175" y="547"/>
                  </a:lnTo>
                  <a:lnTo>
                    <a:pt x="178" y="577"/>
                  </a:lnTo>
                  <a:lnTo>
                    <a:pt x="182" y="608"/>
                  </a:lnTo>
                  <a:lnTo>
                    <a:pt x="186" y="638"/>
                  </a:lnTo>
                  <a:lnTo>
                    <a:pt x="191" y="667"/>
                  </a:lnTo>
                  <a:lnTo>
                    <a:pt x="197" y="697"/>
                  </a:lnTo>
                  <a:lnTo>
                    <a:pt x="203" y="726"/>
                  </a:lnTo>
                  <a:lnTo>
                    <a:pt x="210" y="755"/>
                  </a:lnTo>
                  <a:lnTo>
                    <a:pt x="219" y="785"/>
                  </a:lnTo>
                  <a:lnTo>
                    <a:pt x="227" y="813"/>
                  </a:lnTo>
                  <a:lnTo>
                    <a:pt x="235" y="841"/>
                  </a:lnTo>
                  <a:lnTo>
                    <a:pt x="245" y="869"/>
                  </a:lnTo>
                  <a:lnTo>
                    <a:pt x="254" y="897"/>
                  </a:lnTo>
                  <a:lnTo>
                    <a:pt x="266" y="925"/>
                  </a:lnTo>
                  <a:lnTo>
                    <a:pt x="277" y="952"/>
                  </a:lnTo>
                  <a:lnTo>
                    <a:pt x="288" y="979"/>
                  </a:lnTo>
                  <a:lnTo>
                    <a:pt x="300" y="1005"/>
                  </a:lnTo>
                  <a:lnTo>
                    <a:pt x="314" y="1032"/>
                  </a:lnTo>
                  <a:lnTo>
                    <a:pt x="327" y="1057"/>
                  </a:lnTo>
                  <a:lnTo>
                    <a:pt x="341" y="1083"/>
                  </a:lnTo>
                  <a:lnTo>
                    <a:pt x="355" y="1108"/>
                  </a:lnTo>
                  <a:lnTo>
                    <a:pt x="371" y="1133"/>
                  </a:lnTo>
                  <a:lnTo>
                    <a:pt x="386" y="1158"/>
                  </a:lnTo>
                  <a:lnTo>
                    <a:pt x="402" y="1182"/>
                  </a:lnTo>
                  <a:lnTo>
                    <a:pt x="419" y="1207"/>
                  </a:lnTo>
                  <a:lnTo>
                    <a:pt x="436" y="1230"/>
                  </a:lnTo>
                  <a:lnTo>
                    <a:pt x="454" y="1252"/>
                  </a:lnTo>
                  <a:lnTo>
                    <a:pt x="472" y="1275"/>
                  </a:lnTo>
                  <a:lnTo>
                    <a:pt x="490" y="1297"/>
                  </a:lnTo>
                  <a:lnTo>
                    <a:pt x="509" y="1320"/>
                  </a:lnTo>
                  <a:lnTo>
                    <a:pt x="528" y="1341"/>
                  </a:lnTo>
                  <a:lnTo>
                    <a:pt x="549" y="1362"/>
                  </a:lnTo>
                  <a:lnTo>
                    <a:pt x="569" y="1383"/>
                  </a:lnTo>
                  <a:lnTo>
                    <a:pt x="589" y="1403"/>
                  </a:lnTo>
                  <a:lnTo>
                    <a:pt x="611" y="1423"/>
                  </a:lnTo>
                  <a:lnTo>
                    <a:pt x="632" y="1442"/>
                  </a:lnTo>
                  <a:lnTo>
                    <a:pt x="655" y="1461"/>
                  </a:lnTo>
                  <a:lnTo>
                    <a:pt x="677" y="1479"/>
                  </a:lnTo>
                  <a:lnTo>
                    <a:pt x="700" y="1498"/>
                  </a:lnTo>
                  <a:lnTo>
                    <a:pt x="723" y="1515"/>
                  </a:lnTo>
                  <a:lnTo>
                    <a:pt x="747" y="1531"/>
                  </a:lnTo>
                  <a:lnTo>
                    <a:pt x="770" y="1548"/>
                  </a:lnTo>
                  <a:lnTo>
                    <a:pt x="795" y="1564"/>
                  </a:lnTo>
                  <a:lnTo>
                    <a:pt x="819" y="1579"/>
                  </a:lnTo>
                  <a:lnTo>
                    <a:pt x="845" y="1595"/>
                  </a:lnTo>
                  <a:lnTo>
                    <a:pt x="870" y="1609"/>
                  </a:lnTo>
                  <a:lnTo>
                    <a:pt x="896" y="1622"/>
                  </a:lnTo>
                  <a:lnTo>
                    <a:pt x="921" y="1636"/>
                  </a:lnTo>
                  <a:lnTo>
                    <a:pt x="948" y="1649"/>
                  </a:lnTo>
                  <a:lnTo>
                    <a:pt x="975" y="1661"/>
                  </a:lnTo>
                  <a:lnTo>
                    <a:pt x="1002" y="1672"/>
                  </a:lnTo>
                  <a:lnTo>
                    <a:pt x="1029" y="1684"/>
                  </a:lnTo>
                  <a:lnTo>
                    <a:pt x="1056" y="1694"/>
                  </a:lnTo>
                  <a:lnTo>
                    <a:pt x="1085" y="1704"/>
                  </a:lnTo>
                  <a:lnTo>
                    <a:pt x="1112" y="1713"/>
                  </a:lnTo>
                  <a:lnTo>
                    <a:pt x="1141" y="1721"/>
                  </a:lnTo>
                  <a:lnTo>
                    <a:pt x="1170" y="1729"/>
                  </a:lnTo>
                  <a:lnTo>
                    <a:pt x="1198" y="1737"/>
                  </a:lnTo>
                  <a:lnTo>
                    <a:pt x="1228" y="1744"/>
                  </a:lnTo>
                  <a:lnTo>
                    <a:pt x="1258" y="1750"/>
                  </a:lnTo>
                  <a:lnTo>
                    <a:pt x="1287" y="1756"/>
                  </a:lnTo>
                  <a:lnTo>
                    <a:pt x="1023" y="1438"/>
                  </a:lnTo>
                  <a:lnTo>
                    <a:pt x="1328" y="1072"/>
                  </a:lnTo>
                  <a:lnTo>
                    <a:pt x="1328" y="1072"/>
                  </a:lnTo>
                  <a:lnTo>
                    <a:pt x="1301" y="1063"/>
                  </a:lnTo>
                  <a:lnTo>
                    <a:pt x="1277" y="1053"/>
                  </a:lnTo>
                  <a:lnTo>
                    <a:pt x="1251" y="1043"/>
                  </a:lnTo>
                  <a:lnTo>
                    <a:pt x="1227" y="1032"/>
                  </a:lnTo>
                  <a:lnTo>
                    <a:pt x="1203" y="1020"/>
                  </a:lnTo>
                  <a:lnTo>
                    <a:pt x="1180" y="1006"/>
                  </a:lnTo>
                  <a:lnTo>
                    <a:pt x="1157" y="992"/>
                  </a:lnTo>
                  <a:lnTo>
                    <a:pt x="1135" y="978"/>
                  </a:lnTo>
                  <a:lnTo>
                    <a:pt x="1113" y="962"/>
                  </a:lnTo>
                  <a:lnTo>
                    <a:pt x="1093" y="945"/>
                  </a:lnTo>
                  <a:lnTo>
                    <a:pt x="1073" y="928"/>
                  </a:lnTo>
                  <a:lnTo>
                    <a:pt x="1053" y="910"/>
                  </a:lnTo>
                  <a:lnTo>
                    <a:pt x="1034" y="891"/>
                  </a:lnTo>
                  <a:lnTo>
                    <a:pt x="1016" y="872"/>
                  </a:lnTo>
                  <a:lnTo>
                    <a:pt x="999" y="851"/>
                  </a:lnTo>
                  <a:lnTo>
                    <a:pt x="983" y="831"/>
                  </a:lnTo>
                  <a:lnTo>
                    <a:pt x="966" y="809"/>
                  </a:lnTo>
                  <a:lnTo>
                    <a:pt x="952" y="787"/>
                  </a:lnTo>
                  <a:lnTo>
                    <a:pt x="938" y="764"/>
                  </a:lnTo>
                  <a:lnTo>
                    <a:pt x="926" y="741"/>
                  </a:lnTo>
                  <a:lnTo>
                    <a:pt x="913" y="716"/>
                  </a:lnTo>
                  <a:lnTo>
                    <a:pt x="902" y="692"/>
                  </a:lnTo>
                  <a:lnTo>
                    <a:pt x="892" y="667"/>
                  </a:lnTo>
                  <a:lnTo>
                    <a:pt x="883" y="642"/>
                  </a:lnTo>
                  <a:lnTo>
                    <a:pt x="873" y="616"/>
                  </a:lnTo>
                  <a:lnTo>
                    <a:pt x="866" y="590"/>
                  </a:lnTo>
                  <a:lnTo>
                    <a:pt x="860" y="563"/>
                  </a:lnTo>
                  <a:lnTo>
                    <a:pt x="855" y="535"/>
                  </a:lnTo>
                  <a:lnTo>
                    <a:pt x="851" y="508"/>
                  </a:lnTo>
                  <a:lnTo>
                    <a:pt x="849" y="480"/>
                  </a:lnTo>
                  <a:lnTo>
                    <a:pt x="847" y="452"/>
                  </a:lnTo>
                  <a:lnTo>
                    <a:pt x="846" y="423"/>
                  </a:lnTo>
                  <a:lnTo>
                    <a:pt x="1015" y="423"/>
                  </a:lnTo>
                  <a:lnTo>
                    <a:pt x="508" y="0"/>
                  </a:lnTo>
                  <a:lnTo>
                    <a:pt x="0" y="423"/>
                  </a:lnTo>
                  <a:lnTo>
                    <a:pt x="170" y="423"/>
                  </a:lnTo>
                  <a:close/>
                </a:path>
              </a:pathLst>
            </a:cu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未知"/>
            <p:cNvSpPr/>
            <p:nvPr/>
          </p:nvSpPr>
          <p:spPr bwMode="auto">
            <a:xfrm>
              <a:off x="1208091" y="948105"/>
              <a:ext cx="2787650" cy="2216323"/>
            </a:xfrm>
            <a:custGeom>
              <a:avLst/>
              <a:gdLst/>
              <a:ahLst/>
              <a:cxnLst>
                <a:cxn ang="0">
                  <a:pos x="1333" y="170"/>
                </a:cxn>
                <a:cxn ang="0">
                  <a:pos x="1271" y="171"/>
                </a:cxn>
                <a:cxn ang="0">
                  <a:pos x="1210" y="175"/>
                </a:cxn>
                <a:cxn ang="0">
                  <a:pos x="1148" y="182"/>
                </a:cxn>
                <a:cxn ang="0">
                  <a:pos x="1089" y="191"/>
                </a:cxn>
                <a:cxn ang="0">
                  <a:pos x="1030" y="203"/>
                </a:cxn>
                <a:cxn ang="0">
                  <a:pos x="971" y="219"/>
                </a:cxn>
                <a:cxn ang="0">
                  <a:pos x="914" y="235"/>
                </a:cxn>
                <a:cxn ang="0">
                  <a:pos x="859" y="254"/>
                </a:cxn>
                <a:cxn ang="0">
                  <a:pos x="804" y="277"/>
                </a:cxn>
                <a:cxn ang="0">
                  <a:pos x="751" y="300"/>
                </a:cxn>
                <a:cxn ang="0">
                  <a:pos x="699" y="327"/>
                </a:cxn>
                <a:cxn ang="0">
                  <a:pos x="648" y="355"/>
                </a:cxn>
                <a:cxn ang="0">
                  <a:pos x="598" y="386"/>
                </a:cxn>
                <a:cxn ang="0">
                  <a:pos x="550" y="419"/>
                </a:cxn>
                <a:cxn ang="0">
                  <a:pos x="504" y="453"/>
                </a:cxn>
                <a:cxn ang="0">
                  <a:pos x="458" y="490"/>
                </a:cxn>
                <a:cxn ang="0">
                  <a:pos x="415" y="528"/>
                </a:cxn>
                <a:cxn ang="0">
                  <a:pos x="373" y="569"/>
                </a:cxn>
                <a:cxn ang="0">
                  <a:pos x="333" y="611"/>
                </a:cxn>
                <a:cxn ang="0">
                  <a:pos x="295" y="655"/>
                </a:cxn>
                <a:cxn ang="0">
                  <a:pos x="258" y="700"/>
                </a:cxn>
                <a:cxn ang="0">
                  <a:pos x="224" y="747"/>
                </a:cxn>
                <a:cxn ang="0">
                  <a:pos x="192" y="795"/>
                </a:cxn>
                <a:cxn ang="0">
                  <a:pos x="161" y="845"/>
                </a:cxn>
                <a:cxn ang="0">
                  <a:pos x="134" y="896"/>
                </a:cxn>
                <a:cxn ang="0">
                  <a:pos x="107" y="948"/>
                </a:cxn>
                <a:cxn ang="0">
                  <a:pos x="84" y="1002"/>
                </a:cxn>
                <a:cxn ang="0">
                  <a:pos x="62" y="1056"/>
                </a:cxn>
                <a:cxn ang="0">
                  <a:pos x="43" y="1112"/>
                </a:cxn>
                <a:cxn ang="0">
                  <a:pos x="27" y="1169"/>
                </a:cxn>
                <a:cxn ang="0">
                  <a:pos x="12" y="1228"/>
                </a:cxn>
                <a:cxn ang="0">
                  <a:pos x="0" y="1287"/>
                </a:cxn>
                <a:cxn ang="0">
                  <a:pos x="684" y="1328"/>
                </a:cxn>
                <a:cxn ang="0">
                  <a:pos x="693" y="1301"/>
                </a:cxn>
                <a:cxn ang="0">
                  <a:pos x="713" y="1251"/>
                </a:cxn>
                <a:cxn ang="0">
                  <a:pos x="737" y="1203"/>
                </a:cxn>
                <a:cxn ang="0">
                  <a:pos x="763" y="1157"/>
                </a:cxn>
                <a:cxn ang="0">
                  <a:pos x="794" y="1113"/>
                </a:cxn>
                <a:cxn ang="0">
                  <a:pos x="827" y="1072"/>
                </a:cxn>
                <a:cxn ang="0">
                  <a:pos x="864" y="1034"/>
                </a:cxn>
                <a:cxn ang="0">
                  <a:pos x="904" y="999"/>
                </a:cxn>
                <a:cxn ang="0">
                  <a:pos x="947" y="966"/>
                </a:cxn>
                <a:cxn ang="0">
                  <a:pos x="992" y="938"/>
                </a:cxn>
                <a:cxn ang="0">
                  <a:pos x="1039" y="913"/>
                </a:cxn>
                <a:cxn ang="0">
                  <a:pos x="1089" y="892"/>
                </a:cxn>
                <a:cxn ang="0">
                  <a:pos x="1140" y="873"/>
                </a:cxn>
                <a:cxn ang="0">
                  <a:pos x="1193" y="860"/>
                </a:cxn>
                <a:cxn ang="0">
                  <a:pos x="1248" y="851"/>
                </a:cxn>
                <a:cxn ang="0">
                  <a:pos x="1305" y="847"/>
                </a:cxn>
                <a:cxn ang="0">
                  <a:pos x="1333" y="1015"/>
                </a:cxn>
                <a:cxn ang="0">
                  <a:pos x="1333" y="0"/>
                </a:cxn>
              </a:cxnLst>
              <a:rect l="0" t="0" r="r" b="b"/>
              <a:pathLst>
                <a:path w="1756" h="1328">
                  <a:moveTo>
                    <a:pt x="1333" y="170"/>
                  </a:moveTo>
                  <a:lnTo>
                    <a:pt x="1333" y="170"/>
                  </a:lnTo>
                  <a:lnTo>
                    <a:pt x="1301" y="170"/>
                  </a:lnTo>
                  <a:lnTo>
                    <a:pt x="1271" y="171"/>
                  </a:lnTo>
                  <a:lnTo>
                    <a:pt x="1240" y="173"/>
                  </a:lnTo>
                  <a:lnTo>
                    <a:pt x="1210" y="175"/>
                  </a:lnTo>
                  <a:lnTo>
                    <a:pt x="1179" y="178"/>
                  </a:lnTo>
                  <a:lnTo>
                    <a:pt x="1148" y="182"/>
                  </a:lnTo>
                  <a:lnTo>
                    <a:pt x="1119" y="186"/>
                  </a:lnTo>
                  <a:lnTo>
                    <a:pt x="1089" y="191"/>
                  </a:lnTo>
                  <a:lnTo>
                    <a:pt x="1059" y="197"/>
                  </a:lnTo>
                  <a:lnTo>
                    <a:pt x="1030" y="203"/>
                  </a:lnTo>
                  <a:lnTo>
                    <a:pt x="1000" y="210"/>
                  </a:lnTo>
                  <a:lnTo>
                    <a:pt x="971" y="219"/>
                  </a:lnTo>
                  <a:lnTo>
                    <a:pt x="943" y="227"/>
                  </a:lnTo>
                  <a:lnTo>
                    <a:pt x="914" y="235"/>
                  </a:lnTo>
                  <a:lnTo>
                    <a:pt x="887" y="245"/>
                  </a:lnTo>
                  <a:lnTo>
                    <a:pt x="859" y="254"/>
                  </a:lnTo>
                  <a:lnTo>
                    <a:pt x="832" y="266"/>
                  </a:lnTo>
                  <a:lnTo>
                    <a:pt x="804" y="277"/>
                  </a:lnTo>
                  <a:lnTo>
                    <a:pt x="777" y="288"/>
                  </a:lnTo>
                  <a:lnTo>
                    <a:pt x="751" y="300"/>
                  </a:lnTo>
                  <a:lnTo>
                    <a:pt x="724" y="314"/>
                  </a:lnTo>
                  <a:lnTo>
                    <a:pt x="699" y="327"/>
                  </a:lnTo>
                  <a:lnTo>
                    <a:pt x="672" y="341"/>
                  </a:lnTo>
                  <a:lnTo>
                    <a:pt x="648" y="355"/>
                  </a:lnTo>
                  <a:lnTo>
                    <a:pt x="622" y="371"/>
                  </a:lnTo>
                  <a:lnTo>
                    <a:pt x="598" y="386"/>
                  </a:lnTo>
                  <a:lnTo>
                    <a:pt x="573" y="402"/>
                  </a:lnTo>
                  <a:lnTo>
                    <a:pt x="550" y="419"/>
                  </a:lnTo>
                  <a:lnTo>
                    <a:pt x="526" y="436"/>
                  </a:lnTo>
                  <a:lnTo>
                    <a:pt x="504" y="453"/>
                  </a:lnTo>
                  <a:lnTo>
                    <a:pt x="480" y="472"/>
                  </a:lnTo>
                  <a:lnTo>
                    <a:pt x="458" y="490"/>
                  </a:lnTo>
                  <a:lnTo>
                    <a:pt x="436" y="509"/>
                  </a:lnTo>
                  <a:lnTo>
                    <a:pt x="415" y="528"/>
                  </a:lnTo>
                  <a:lnTo>
                    <a:pt x="393" y="548"/>
                  </a:lnTo>
                  <a:lnTo>
                    <a:pt x="373" y="569"/>
                  </a:lnTo>
                  <a:lnTo>
                    <a:pt x="352" y="589"/>
                  </a:lnTo>
                  <a:lnTo>
                    <a:pt x="333" y="611"/>
                  </a:lnTo>
                  <a:lnTo>
                    <a:pt x="314" y="632"/>
                  </a:lnTo>
                  <a:lnTo>
                    <a:pt x="295" y="655"/>
                  </a:lnTo>
                  <a:lnTo>
                    <a:pt x="277" y="676"/>
                  </a:lnTo>
                  <a:lnTo>
                    <a:pt x="258" y="700"/>
                  </a:lnTo>
                  <a:lnTo>
                    <a:pt x="241" y="723"/>
                  </a:lnTo>
                  <a:lnTo>
                    <a:pt x="224" y="747"/>
                  </a:lnTo>
                  <a:lnTo>
                    <a:pt x="207" y="770"/>
                  </a:lnTo>
                  <a:lnTo>
                    <a:pt x="192" y="795"/>
                  </a:lnTo>
                  <a:lnTo>
                    <a:pt x="177" y="819"/>
                  </a:lnTo>
                  <a:lnTo>
                    <a:pt x="161" y="845"/>
                  </a:lnTo>
                  <a:lnTo>
                    <a:pt x="147" y="869"/>
                  </a:lnTo>
                  <a:lnTo>
                    <a:pt x="134" y="896"/>
                  </a:lnTo>
                  <a:lnTo>
                    <a:pt x="120" y="921"/>
                  </a:lnTo>
                  <a:lnTo>
                    <a:pt x="107" y="948"/>
                  </a:lnTo>
                  <a:lnTo>
                    <a:pt x="95" y="974"/>
                  </a:lnTo>
                  <a:lnTo>
                    <a:pt x="84" y="1002"/>
                  </a:lnTo>
                  <a:lnTo>
                    <a:pt x="73" y="1029"/>
                  </a:lnTo>
                  <a:lnTo>
                    <a:pt x="62" y="1056"/>
                  </a:lnTo>
                  <a:lnTo>
                    <a:pt x="52" y="1085"/>
                  </a:lnTo>
                  <a:lnTo>
                    <a:pt x="43" y="1112"/>
                  </a:lnTo>
                  <a:lnTo>
                    <a:pt x="34" y="1141"/>
                  </a:lnTo>
                  <a:lnTo>
                    <a:pt x="27" y="1169"/>
                  </a:lnTo>
                  <a:lnTo>
                    <a:pt x="18" y="1198"/>
                  </a:lnTo>
                  <a:lnTo>
                    <a:pt x="12" y="1228"/>
                  </a:lnTo>
                  <a:lnTo>
                    <a:pt x="5" y="1257"/>
                  </a:lnTo>
                  <a:lnTo>
                    <a:pt x="0" y="1287"/>
                  </a:lnTo>
                  <a:lnTo>
                    <a:pt x="318" y="1022"/>
                  </a:lnTo>
                  <a:lnTo>
                    <a:pt x="684" y="1328"/>
                  </a:lnTo>
                  <a:lnTo>
                    <a:pt x="684" y="1328"/>
                  </a:lnTo>
                  <a:lnTo>
                    <a:pt x="693" y="1301"/>
                  </a:lnTo>
                  <a:lnTo>
                    <a:pt x="703" y="1277"/>
                  </a:lnTo>
                  <a:lnTo>
                    <a:pt x="713" y="1251"/>
                  </a:lnTo>
                  <a:lnTo>
                    <a:pt x="724" y="1227"/>
                  </a:lnTo>
                  <a:lnTo>
                    <a:pt x="737" y="1203"/>
                  </a:lnTo>
                  <a:lnTo>
                    <a:pt x="749" y="1180"/>
                  </a:lnTo>
                  <a:lnTo>
                    <a:pt x="763" y="1157"/>
                  </a:lnTo>
                  <a:lnTo>
                    <a:pt x="778" y="1135"/>
                  </a:lnTo>
                  <a:lnTo>
                    <a:pt x="794" y="1113"/>
                  </a:lnTo>
                  <a:lnTo>
                    <a:pt x="810" y="1093"/>
                  </a:lnTo>
                  <a:lnTo>
                    <a:pt x="827" y="1072"/>
                  </a:lnTo>
                  <a:lnTo>
                    <a:pt x="846" y="1053"/>
                  </a:lnTo>
                  <a:lnTo>
                    <a:pt x="864" y="1034"/>
                  </a:lnTo>
                  <a:lnTo>
                    <a:pt x="885" y="1016"/>
                  </a:lnTo>
                  <a:lnTo>
                    <a:pt x="904" y="999"/>
                  </a:lnTo>
                  <a:lnTo>
                    <a:pt x="926" y="983"/>
                  </a:lnTo>
                  <a:lnTo>
                    <a:pt x="947" y="966"/>
                  </a:lnTo>
                  <a:lnTo>
                    <a:pt x="969" y="952"/>
                  </a:lnTo>
                  <a:lnTo>
                    <a:pt x="992" y="938"/>
                  </a:lnTo>
                  <a:lnTo>
                    <a:pt x="1015" y="924"/>
                  </a:lnTo>
                  <a:lnTo>
                    <a:pt x="1039" y="913"/>
                  </a:lnTo>
                  <a:lnTo>
                    <a:pt x="1063" y="902"/>
                  </a:lnTo>
                  <a:lnTo>
                    <a:pt x="1089" y="892"/>
                  </a:lnTo>
                  <a:lnTo>
                    <a:pt x="1115" y="882"/>
                  </a:lnTo>
                  <a:lnTo>
                    <a:pt x="1140" y="873"/>
                  </a:lnTo>
                  <a:lnTo>
                    <a:pt x="1167" y="866"/>
                  </a:lnTo>
                  <a:lnTo>
                    <a:pt x="1193" y="860"/>
                  </a:lnTo>
                  <a:lnTo>
                    <a:pt x="1221" y="855"/>
                  </a:lnTo>
                  <a:lnTo>
                    <a:pt x="1248" y="851"/>
                  </a:lnTo>
                  <a:lnTo>
                    <a:pt x="1276" y="849"/>
                  </a:lnTo>
                  <a:lnTo>
                    <a:pt x="1305" y="847"/>
                  </a:lnTo>
                  <a:lnTo>
                    <a:pt x="1333" y="846"/>
                  </a:lnTo>
                  <a:lnTo>
                    <a:pt x="1333" y="1015"/>
                  </a:lnTo>
                  <a:lnTo>
                    <a:pt x="1756" y="508"/>
                  </a:lnTo>
                  <a:lnTo>
                    <a:pt x="1333" y="0"/>
                  </a:lnTo>
                  <a:lnTo>
                    <a:pt x="1333" y="170"/>
                  </a:lnTo>
                  <a:close/>
                </a:path>
              </a:pathLst>
            </a:custGeom>
            <a:noFill/>
            <a:ln w="6985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10"/>
          <p:cNvSpPr txBox="1"/>
          <p:nvPr/>
        </p:nvSpPr>
        <p:spPr>
          <a:xfrm>
            <a:off x="9812220" y="2518325"/>
            <a:ext cx="991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7275712" y="2023660"/>
            <a:ext cx="14801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881627" y="4806865"/>
            <a:ext cx="10217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0" algn="ctr">
              <a:buFont typeface="Arial" panose="020B0604020202020204" pitchFamily="34" charset="0"/>
              <a:buNone/>
              <a:defRPr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34075" y="4293235"/>
            <a:ext cx="2034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</a:p>
        </p:txBody>
      </p:sp>
      <p:sp>
        <p:nvSpPr>
          <p:cNvPr id="21" name="矩形 20"/>
          <p:cNvSpPr/>
          <p:nvPr/>
        </p:nvSpPr>
        <p:spPr>
          <a:xfrm>
            <a:off x="1273175" y="851535"/>
            <a:ext cx="11186795" cy="558165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大数据时代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李航（2018）北大讲座：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问答系统（Question Answering）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图像检索（Image Retrival）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单轮对话（Singal Turn Dialogue）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聊天机器人Eliza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http://psych.fullerton.edu/mbirnbaum/psych101/Eliza.htm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机器翻译（Machine Translation）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语音识别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示例：智能电视、科大讯飞</a:t>
            </a:r>
          </a:p>
          <a:p>
            <a:pPr lvl="0"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突出特点：自我更新能力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9584055" cy="621792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百度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“</a:t>
            </a: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心情不好</a:t>
            </a:r>
            <a:r>
              <a:rPr lang="en-US" altLang="zh-CN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”</a:t>
            </a: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2" name="图片 1" descr="5iYw-fyfquxv3775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1327785"/>
            <a:ext cx="10491470" cy="515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6446520" cy="71691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346835" y="419735"/>
            <a:ext cx="6398895" cy="716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文本的处理</a:t>
            </a:r>
            <a:r>
              <a:rPr lang="en-US" altLang="zh-CN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-</a:t>
            </a:r>
            <a:r>
              <a:rPr lang="zh-CN" altLang="en-US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语言学单位角度</a:t>
            </a: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985" y="1887220"/>
            <a:ext cx="2628000" cy="396000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汉字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indent="0" algn="ctr"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汉字编码</a:t>
            </a:r>
          </a:p>
          <a:p>
            <a:pPr indent="0" algn="ctr"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字库建设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indent="0" algn="ctr"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汉字输入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indent="0" algn="ctr"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汉字显示</a:t>
            </a:r>
          </a:p>
          <a:p>
            <a:pPr marL="0" indent="0" algn="ctr">
              <a:buNone/>
            </a:pPr>
            <a:r>
              <a:rPr lang="en-US" altLang="zh-CN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……</a:t>
            </a:r>
          </a:p>
          <a:p>
            <a:pPr marL="0" indent="0" algn="ctr">
              <a:buNone/>
            </a:pPr>
            <a:endParaRPr lang="en-US" altLang="zh-CN" sz="32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5215" y="1887220"/>
            <a:ext cx="2627630" cy="396000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词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中文分词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词库建设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词性标注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命名实体识别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</a:p>
          <a:p>
            <a:pPr algn="ctr">
              <a:buClrTx/>
              <a:buSzTx/>
              <a:buNone/>
            </a:pPr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6149075" y="1887220"/>
            <a:ext cx="2627630" cy="396000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句子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句法成分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论元结构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配价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语义特征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歧义结构分析</a:t>
            </a:r>
          </a:p>
          <a:p>
            <a:pPr algn="ctr">
              <a:buClrTx/>
              <a:buSzTx/>
              <a:buNone/>
            </a:pPr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……</a:t>
            </a:r>
            <a:endParaRPr lang="zh-CN" altLang="en-US" sz="1400"/>
          </a:p>
        </p:txBody>
      </p:sp>
      <p:sp>
        <p:nvSpPr>
          <p:cNvPr id="13" name="矩形 12"/>
          <p:cNvSpPr/>
          <p:nvPr/>
        </p:nvSpPr>
        <p:spPr>
          <a:xfrm>
            <a:off x="9092935" y="1887220"/>
            <a:ext cx="2627630" cy="396000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篇章</a:t>
            </a:r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algn="ctr"/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篇章衔接</a:t>
            </a:r>
          </a:p>
          <a:p>
            <a:pPr algn="ctr"/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篇章连贯</a:t>
            </a:r>
          </a:p>
          <a:p>
            <a:pPr algn="ctr"/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篇章标注</a:t>
            </a:r>
          </a:p>
          <a:p>
            <a:pPr algn="ctr"/>
            <a:r>
              <a:rPr lang="zh-CN" altLang="en-US" sz="32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……</a:t>
            </a:r>
          </a:p>
          <a:p>
            <a:pPr algn="ctr"/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algn="ctr"/>
            <a:endParaRPr lang="zh-CN" altLang="en-US" sz="32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5" grpId="0" bldLvl="0" animBg="1"/>
      <p:bldP spid="5" grpId="1" animBg="1"/>
      <p:bldP spid="9" grpId="0" bldLvl="0" animBg="1"/>
      <p:bldP spid="9" grpId="1" animBg="1"/>
      <p:bldP spid="13" grpId="0" bldLvl="0" animBg="1"/>
      <p:bldP spid="1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5351780" cy="71691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346835" y="419735"/>
            <a:ext cx="6193155" cy="71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文本的处理</a:t>
            </a:r>
            <a:r>
              <a:rPr lang="en-US" altLang="zh-CN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-</a:t>
            </a:r>
            <a:r>
              <a:rPr lang="zh-CN" altLang="en-US" sz="4000" b="1">
                <a:solidFill>
                  <a:schemeClr val="bg1"/>
                </a:solidFill>
                <a:uFillTx/>
                <a:latin typeface="+mn-ea"/>
                <a:cs typeface="+mn-ea"/>
              </a:rPr>
              <a:t>应用角度</a:t>
            </a: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8530" y="1393825"/>
            <a:ext cx="3802380" cy="511175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zh-CN" sz="32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/>
        </p:nvSpPr>
        <p:spPr>
          <a:xfrm>
            <a:off x="1717675" y="1730375"/>
            <a:ext cx="2889250" cy="4448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中文分词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语料库建设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信息检索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问答系统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自动文摘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信息抽取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机器翻译</a:t>
            </a:r>
          </a:p>
          <a:p>
            <a:pPr marL="0" indent="0">
              <a:buNone/>
            </a:pP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……</a:t>
            </a:r>
            <a:endParaRPr lang="zh-CN" altLang="en-US" sz="3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3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pic>
        <p:nvPicPr>
          <p:cNvPr id="10" name="图片 9" descr="u=2249886067,404028609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0" y="1450340"/>
            <a:ext cx="6740525" cy="505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8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语音的处理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语言学单位视角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音节内：元音、辅音。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音节：声调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音节以上：重音、连读音变、语调。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应用角度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语音识别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语音合成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0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人机对话</a:t>
            </a:r>
          </a:p>
          <a:p>
            <a:pPr lvl="1">
              <a:buFont typeface="Wingdings" panose="05000000000000000000" charset="0"/>
              <a:buChar char="Ø"/>
            </a:pPr>
            <a:endParaRPr lang="zh-CN" altLang="en-US" sz="3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3500" b="1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/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Freeform: Shape 24"/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: Shape 19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kumimoji="0" 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</a:p>
          </p:txBody>
        </p:sp>
      </p:grpSp>
      <p:sp>
        <p:nvSpPr>
          <p:cNvPr id="10" name="Rectangle 27"/>
          <p:cNvSpPr/>
          <p:nvPr/>
        </p:nvSpPr>
        <p:spPr>
          <a:xfrm>
            <a:off x="638026" y="420973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课程思路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61415" y="123825"/>
            <a:ext cx="10965815" cy="6799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31265" y="186055"/>
            <a:ext cx="10895965" cy="6602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54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课程思路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4725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时代</a:t>
            </a:r>
            <a:endParaRPr lang="zh-CN" altLang="en-US" sz="3995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大数据时代、早期汉字编码时代不讲。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4725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文本or语音</a:t>
            </a:r>
            <a:endParaRPr lang="zh-CN" altLang="en-US" sz="40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两者兼有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4725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程度</a:t>
            </a:r>
            <a:endParaRPr lang="zh-CN" altLang="en-US" sz="3995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仅了解思路和简单操作</a:t>
            </a:r>
            <a:endParaRPr lang="zh-CN" altLang="en-US" sz="28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 sz="3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课程目标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29940" y="1584960"/>
            <a:ext cx="8775065" cy="3370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8" name="文本框 10"/>
          <p:cNvSpPr txBox="1"/>
          <p:nvPr/>
        </p:nvSpPr>
        <p:spPr>
          <a:xfrm>
            <a:off x="3470910" y="2395220"/>
            <a:ext cx="8674735" cy="2624455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了解中文信息处理领域的主要工作内容。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了解中文信息处理的基础原理。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熟悉一些中文信息处理工具和语料库。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pPr marL="742950" indent="-742950" algn="l" eaLnBrk="1" hangingPunct="1">
              <a:buFont typeface="Wingdings" panose="05000000000000000000" charset="0"/>
              <a:buChar char="Ø"/>
              <a:defRPr/>
            </a:pP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掌握中文信息处理的一些基础操作。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61415" y="123825"/>
            <a:ext cx="10965815" cy="679958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31265" y="186055"/>
            <a:ext cx="10895965" cy="6602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4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课程思路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85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课程内容</a:t>
            </a:r>
            <a:endParaRPr lang="zh-CN" altLang="en-US" sz="3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基本原理：匹配、规则、概率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中文分词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latin typeface="Times New Roman" panose="02020603050405020304" charset="0"/>
                <a:sym typeface="+mn-ea"/>
              </a:rPr>
              <a:t>词类标注</a:t>
            </a:r>
            <a:endParaRPr lang="zh-CN" altLang="en-US" sz="3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latin typeface="Times New Roman" panose="02020603050405020304" charset="0"/>
                <a:sym typeface="+mn-ea"/>
              </a:rPr>
              <a:t>语法分析</a:t>
            </a:r>
            <a:endParaRPr lang="zh-CN" altLang="en-US" sz="3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语音切分</a:t>
            </a:r>
            <a:endParaRPr lang="en-US" altLang="zh-CN" sz="3500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语音频谱分析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85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课程要求</a:t>
            </a:r>
            <a:endParaRPr lang="zh-CN" altLang="en-US" sz="4075" b="1" dirty="0">
              <a:solidFill>
                <a:schemeClr val="bg1"/>
              </a:solidFill>
              <a:uFillTx/>
              <a:latin typeface="Times New Roman" panose="02020603050405020304" charset="0"/>
              <a:sym typeface="+mn-ea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带电脑，动手操作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安装</a:t>
            </a:r>
            <a:r>
              <a:rPr lang="en-US" altLang="zh-CN" sz="3500" b="1" dirty="0" err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Matlab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或</a:t>
            </a: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3093085" y="848995"/>
            <a:ext cx="4680000" cy="5922645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7860" y="848995"/>
            <a:ext cx="2186305" cy="2880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+mn-ea"/>
                <a:sym typeface="Arial" panose="020B0604020202020204" pitchFamily="34" charset="0"/>
              </a:rPr>
              <a:t>中文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4723765" y="285433"/>
            <a:ext cx="29229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Summary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734695" y="562610"/>
            <a:ext cx="4320000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7244080" y="509905"/>
            <a:ext cx="4320000" cy="3175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3"/>
          <p:cNvSpPr/>
          <p:nvPr/>
        </p:nvSpPr>
        <p:spPr>
          <a:xfrm>
            <a:off x="657860" y="3891915"/>
            <a:ext cx="2186305" cy="288000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+mn-ea"/>
                <a:sym typeface="Arial" panose="020B0604020202020204" pitchFamily="34" charset="0"/>
              </a:rPr>
              <a:t>信息</a:t>
            </a:r>
          </a:p>
        </p:txBody>
      </p:sp>
      <p:sp>
        <p:nvSpPr>
          <p:cNvPr id="5" name="Rectangle 33"/>
          <p:cNvSpPr/>
          <p:nvPr/>
        </p:nvSpPr>
        <p:spPr>
          <a:xfrm>
            <a:off x="7880985" y="848995"/>
            <a:ext cx="3960000" cy="5922645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4458335" y="848995"/>
            <a:ext cx="1722755" cy="788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+mj-lt"/>
              <a:buNone/>
              <a:defRPr/>
            </a:pPr>
            <a:r>
              <a:rPr lang="zh-CN" sz="4400" b="1" dirty="0">
                <a:solidFill>
                  <a:schemeClr val="bg1"/>
                </a:solidFill>
                <a:latin typeface="Times New Roman" panose="02020603050405020304" charset="0"/>
                <a:sym typeface="+mn-ea"/>
              </a:rPr>
              <a:t>内容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150" b="1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5005" y="1637665"/>
            <a:ext cx="2138045" cy="49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文本</a:t>
            </a:r>
            <a:endParaRPr lang="en-US" altLang="zh-CN" sz="2800" b="1"/>
          </a:p>
          <a:p>
            <a:pPr algn="ctr"/>
            <a:r>
              <a:rPr lang="en-US" altLang="zh-CN" sz="2800" b="1"/>
              <a:t>文字编码</a:t>
            </a:r>
          </a:p>
          <a:p>
            <a:pPr algn="ctr"/>
            <a:r>
              <a:rPr lang="en-US" altLang="zh-CN" sz="2800" b="1"/>
              <a:t>中文分词</a:t>
            </a:r>
          </a:p>
          <a:p>
            <a:pPr algn="ctr"/>
            <a:r>
              <a:rPr lang="en-US" altLang="zh-CN" sz="2800" b="1"/>
              <a:t>语料库</a:t>
            </a:r>
          </a:p>
          <a:p>
            <a:pPr algn="ctr"/>
            <a:r>
              <a:rPr lang="en-US" altLang="zh-CN" sz="2800" b="1"/>
              <a:t>信息搜索</a:t>
            </a:r>
          </a:p>
          <a:p>
            <a:pPr algn="ctr"/>
            <a:r>
              <a:rPr lang="en-US" altLang="zh-CN" sz="2800" b="1"/>
              <a:t>问答系统</a:t>
            </a:r>
          </a:p>
          <a:p>
            <a:pPr algn="ctr"/>
            <a:r>
              <a:rPr lang="en-US" altLang="zh-CN" sz="2800" b="1"/>
              <a:t>自动文摘</a:t>
            </a:r>
          </a:p>
          <a:p>
            <a:pPr algn="ctr"/>
            <a:r>
              <a:rPr lang="en-US" altLang="zh-CN" sz="2800" b="1"/>
              <a:t>信息抽取</a:t>
            </a:r>
          </a:p>
          <a:p>
            <a:pPr algn="ctr"/>
            <a:r>
              <a:rPr lang="en-US" altLang="zh-CN" sz="2800" b="1"/>
              <a:t>机器翻译</a:t>
            </a:r>
          </a:p>
          <a:p>
            <a:pPr algn="ctr"/>
            <a:r>
              <a:rPr lang="en-US" altLang="zh-CN" sz="2800" b="1"/>
              <a:t>……</a:t>
            </a:r>
          </a:p>
        </p:txBody>
      </p:sp>
      <p:sp>
        <p:nvSpPr>
          <p:cNvPr id="23" name="矩形 22"/>
          <p:cNvSpPr/>
          <p:nvPr/>
        </p:nvSpPr>
        <p:spPr>
          <a:xfrm>
            <a:off x="5552440" y="1637665"/>
            <a:ext cx="2094865" cy="49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语音</a:t>
            </a:r>
            <a:endParaRPr lang="en-US" altLang="zh-CN" sz="2800" b="1"/>
          </a:p>
          <a:p>
            <a:pPr algn="ctr"/>
            <a:r>
              <a:rPr lang="en-US" altLang="zh-CN" sz="2800" b="1"/>
              <a:t>语音识别</a:t>
            </a:r>
          </a:p>
          <a:p>
            <a:pPr algn="ctr"/>
            <a:r>
              <a:rPr lang="en-US" altLang="zh-CN" sz="2800" b="1"/>
              <a:t>语音合成</a:t>
            </a:r>
          </a:p>
          <a:p>
            <a:pPr algn="ctr"/>
            <a:r>
              <a:rPr lang="en-US" altLang="zh-CN" sz="2800" b="1"/>
              <a:t>人机对话</a:t>
            </a:r>
          </a:p>
          <a:p>
            <a:pPr algn="ctr"/>
            <a:r>
              <a:rPr lang="en-US" altLang="zh-CN" sz="2800" b="1"/>
              <a:t>……</a:t>
            </a:r>
          </a:p>
          <a:p>
            <a:pPr algn="ctr"/>
            <a:endParaRPr lang="en-US" altLang="zh-CN" sz="3200"/>
          </a:p>
          <a:p>
            <a:pPr algn="ctr"/>
            <a:endParaRPr lang="en-US" altLang="zh-CN" sz="3200"/>
          </a:p>
          <a:p>
            <a:pPr algn="ctr"/>
            <a:endParaRPr lang="en-US" altLang="zh-CN" sz="3200"/>
          </a:p>
          <a:p>
            <a:pPr algn="ctr"/>
            <a:endParaRPr lang="en-US" altLang="zh-CN" sz="3200"/>
          </a:p>
        </p:txBody>
      </p:sp>
      <p:sp>
        <p:nvSpPr>
          <p:cNvPr id="24" name="内容占位符 7"/>
          <p:cNvSpPr>
            <a:spLocks noGrp="1"/>
          </p:cNvSpPr>
          <p:nvPr/>
        </p:nvSpPr>
        <p:spPr>
          <a:xfrm>
            <a:off x="9155430" y="997585"/>
            <a:ext cx="1722755" cy="788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+mj-lt"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</a:rPr>
              <a:t>发展史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150" b="1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36865" y="1637665"/>
            <a:ext cx="3794125" cy="49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计算机时代</a:t>
            </a:r>
            <a:endParaRPr lang="zh-CN" altLang="en-US" sz="3200" b="1">
              <a:solidFill>
                <a:schemeClr val="bg1"/>
              </a:solidFill>
            </a:endParaRP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</a:rPr>
              <a:t>1946</a:t>
            </a: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</a:rPr>
              <a:t>1959</a:t>
            </a: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ASCII码</a:t>
            </a: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语图仪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互联网时代</a:t>
            </a:r>
            <a:endParaRPr lang="zh-CN" altLang="en-US" sz="3200" b="1">
              <a:solidFill>
                <a:schemeClr val="bg1"/>
              </a:solidFill>
            </a:endParaRP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</a:rPr>
              <a:t>1992</a:t>
            </a:r>
          </a:p>
          <a:p>
            <a:pPr marL="914400" lvl="1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bg1"/>
                </a:solidFill>
              </a:rPr>
              <a:t>1994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大数据时代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ctr"/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34" grpId="0" bldLvl="0" animBg="1"/>
      <p:bldP spid="34" grpId="1" animBg="1"/>
      <p:bldP spid="4" grpId="0" bldLvl="0" animBg="1"/>
      <p:bldP spid="4" grpId="1" animBg="1"/>
      <p:bldP spid="5" grpId="0" bldLvl="0" animBg="1"/>
      <p:bldP spid="5" grpId="1" animBg="1"/>
      <p:bldP spid="12" grpId="0"/>
      <p:bldP spid="12" grpId="1"/>
      <p:bldP spid="22" grpId="0" bldLvl="0" animBg="1"/>
      <p:bldP spid="22" grpId="1" animBg="1"/>
      <p:bldP spid="23" grpId="0" bldLvl="0" animBg="1"/>
      <p:bldP spid="23" grpId="1" animBg="1"/>
      <p:bldP spid="24" grpId="0"/>
      <p:bldP spid="24" grpId="1"/>
      <p:bldP spid="25" grpId="0" bldLvl="0" animBg="1"/>
      <p:bldP spid="2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9845" y="419735"/>
            <a:ext cx="10827385" cy="624713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1299845" y="541655"/>
            <a:ext cx="10826750" cy="5942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40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本讲参考资料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教材第一章？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李航北大公开课（</a:t>
            </a: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2018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）视频https://v.youku.com/v_show/id_XMjcyNTk1MzUwMA==.html?spm=a2h0k.11417342.soresults.dtitle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李航北大公开课文字整理https://blog.csdn.net/lingpy/article/details/80471387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詹卫东（2000）80 年代以来汉语信息处理研究述评，《当代语言学》2000年第2期。pp.63-73。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詹卫东（2003）中文信息处理与汉语研究 —— 现状和发展，全国语言文字信息化工作会议·湖南·长沙·2003.10.5 - 6。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詹卫东（2010）计算语言学与中文信息处理研究近年来的发展综述（2004-2008），《中国语言学年鉴》（2004-2008）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Phil Rose个人站点：http://philjohnrose.net/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鲍怀翘 等著（2014），实验语音学概要（增订版），第几章？北京大学出版社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侯敏（</a:t>
            </a:r>
            <a:r>
              <a:rPr lang="en-US" altLang="zh-CN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1999</a:t>
            </a:r>
            <a:r>
              <a:rPr lang="zh-CN" altLang="en-US" sz="3500" b="1">
                <a:solidFill>
                  <a:schemeClr val="bg1"/>
                </a:solidFill>
                <a:uFillTx/>
                <a:latin typeface="Times New Roman" panose="02020603050405020304" charset="0"/>
                <a:sym typeface="+mn-ea"/>
              </a:rPr>
              <a:t>）计算语言学与汉语自动分析，第三章，北京广播学院出版社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4000" b="1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3600" b="1">
              <a:solidFill>
                <a:srgbClr val="C00000"/>
              </a:solidFill>
              <a:uFillTx/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7737" y="3361312"/>
            <a:ext cx="50832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b="1" spc="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2022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36892" y="1432559"/>
            <a:ext cx="4241800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教材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300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1033780"/>
            <a:ext cx="8764905" cy="435610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pic>
        <p:nvPicPr>
          <p:cNvPr id="9" name="图片 8" descr="timg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05" y="330835"/>
            <a:ext cx="4390390" cy="6196330"/>
          </a:xfrm>
          <a:prstGeom prst="rect">
            <a:avLst/>
          </a:prstGeom>
        </p:spPr>
      </p:pic>
      <p:sp>
        <p:nvSpPr>
          <p:cNvPr id="12" name="内容占位符 7"/>
          <p:cNvSpPr>
            <a:spLocks noGrp="1"/>
          </p:cNvSpPr>
          <p:nvPr/>
        </p:nvSpPr>
        <p:spPr>
          <a:xfrm>
            <a:off x="3340100" y="1414780"/>
            <a:ext cx="3960495" cy="390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《中文信息处理原理及应用（第2版）》</a:t>
            </a:r>
          </a:p>
          <a:p>
            <a:pPr>
              <a:buFont typeface="Wingdings" panose="05000000000000000000" charset="0"/>
              <a:buChar char="Ø"/>
            </a:pPr>
            <a:r>
              <a:rPr lang="en-US" altLang="zh-CN" sz="3600" b="1">
                <a:solidFill>
                  <a:schemeClr val="bg1"/>
                </a:solidFill>
                <a:uFillTx/>
                <a:latin typeface="Times New Roman" panose="02020603050405020304" charset="0"/>
              </a:rPr>
              <a:t>苗夺谦、卫志华、张志飞，清华大学出版社，2015.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教材</a:t>
              </a:r>
              <a:endParaRPr lang="zh-CN" altLang="en-US" sz="4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786765"/>
            <a:ext cx="8764905" cy="5274310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857885"/>
            <a:ext cx="8693150" cy="497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36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参考书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1、Matlab揭秘，David McMahon 著，郑碧波 译。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2、Python基础教程，（挪威）Megnus Lie Hetland 著，袁忠国 译，人民邮电出版社，2018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3、树莓派Python编程入门与实战(第2版)，Richard Blum等著，人民邮电出版社。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4、自然语言处理综论，Dianiel Jurafsky, James H. Martin著，冯志伟 等译。电子工业出版社，2005。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5</a:t>
            </a:r>
            <a:r>
              <a:rPr lang="zh-CN" altLang="en-US" sz="315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、数据挖掘导论（Introduction to Data Mining），陈封能 等著，人民邮电出版社。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6900" y="2433320"/>
            <a:ext cx="2417445" cy="1898015"/>
            <a:chOff x="676275" y="1709058"/>
            <a:chExt cx="1543050" cy="1105719"/>
          </a:xfrm>
        </p:grpSpPr>
        <p:sp>
          <p:nvSpPr>
            <p:cNvPr id="3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676276" y="2062611"/>
              <a:ext cx="1529507" cy="253916"/>
            </a:xfrm>
            <a:prstGeom prst="rect">
              <a:avLst/>
            </a:prstGeom>
            <a:noFill/>
          </p:spPr>
          <p:txBody>
            <a:bodyPr wrap="non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400" b="1">
                  <a:solidFill>
                    <a:schemeClr val="bg1"/>
                  </a:solidFill>
                  <a:cs typeface="+mn-ea"/>
                  <a:sym typeface="+mn-lt"/>
                </a:rPr>
                <a:t>考核方式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40000" y="419735"/>
            <a:ext cx="504000" cy="50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282575"/>
            <a:ext cx="504000" cy="5040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0100" y="1340485"/>
            <a:ext cx="8764905" cy="3834765"/>
          </a:xfrm>
          <a:prstGeom prst="rect">
            <a:avLst/>
          </a:prstGeom>
          <a:solidFill>
            <a:schemeClr val="lt1">
              <a:alpha val="3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2" name="内容占位符 7"/>
          <p:cNvSpPr>
            <a:spLocks noGrp="1"/>
          </p:cNvSpPr>
          <p:nvPr/>
        </p:nvSpPr>
        <p:spPr>
          <a:xfrm>
            <a:off x="3340100" y="1535430"/>
            <a:ext cx="8764905" cy="3693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考勤：（</a:t>
            </a: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10%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  <a:endParaRPr lang="en-US" altLang="zh-CN" sz="3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平时表现：平时作业（</a:t>
            </a: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40%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），两次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期末作业：期末报告</a:t>
            </a: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or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课程项目（</a:t>
            </a:r>
            <a:r>
              <a:rPr lang="en-US" altLang="zh-CN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50%</a:t>
            </a:r>
            <a:r>
              <a:rPr lang="zh-CN" altLang="en-US" sz="3500" b="1" dirty="0">
                <a:solidFill>
                  <a:schemeClr val="bg1"/>
                </a:solidFill>
                <a:uFillTx/>
                <a:latin typeface="Times New Roman" panose="02020603050405020304" charset="0"/>
              </a:rPr>
              <a:t>）</a:t>
            </a:r>
          </a:p>
          <a:p>
            <a:pPr lvl="1">
              <a:buFont typeface="Wingdings" panose="05000000000000000000" charset="0"/>
              <a:buChar char="Ø"/>
            </a:pPr>
            <a:endParaRPr lang="zh-CN" altLang="en-US" sz="3500" b="1" dirty="0">
              <a:solidFill>
                <a:schemeClr val="bg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r"/>
      </p:transition>
    </mc:Choice>
    <mc:Fallback xmlns="">
      <p:transition spd="slow">
        <p:pull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2097</Words>
  <Application>Microsoft Office PowerPoint</Application>
  <PresentationFormat>宽屏</PresentationFormat>
  <Paragraphs>438</Paragraphs>
  <Slides>63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等线</vt:lpstr>
      <vt:lpstr>宋体</vt:lpstr>
      <vt:lpstr>微软雅黑</vt:lpstr>
      <vt:lpstr>Arial</vt:lpstr>
      <vt:lpstr>Impact</vt:lpstr>
      <vt:lpstr>Times New Roman</vt:lpstr>
      <vt:lpstr>Wingdings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Sun Shun</cp:lastModifiedBy>
  <cp:revision>854</cp:revision>
  <dcterms:created xsi:type="dcterms:W3CDTF">2017-07-07T15:43:00Z</dcterms:created>
  <dcterms:modified xsi:type="dcterms:W3CDTF">2022-02-14T08:33:29Z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